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p:restoredTop sz="94650"/>
  </p:normalViewPr>
  <p:slideViewPr>
    <p:cSldViewPr snapToGrid="0" snapToObjects="1">
      <p:cViewPr varScale="1">
        <p:scale>
          <a:sx n="147" d="100"/>
          <a:sy n="147" d="100"/>
        </p:scale>
        <p:origin x="70" y="24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Tijdelijke aanduiding voor koptekst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endParaRPr lang="nl-NL"/>
          </a:p>
        </p:txBody>
      </p:sp>
      <p:sp>
        <p:nvSpPr>
          <p:cNvPr id="9" name="Tijdelijke aanduiding voor datum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fld id="{34635089-AB12-4CCD-A055-14E8E2585A65}" type="datetime1">
              <a:rPr lang="nl-NL"/>
              <a:pPr lvl="0"/>
              <a:t>13-12-2017</a:t>
            </a:fld>
            <a:endParaRPr lang="nl-NL"/>
          </a:p>
        </p:txBody>
      </p:sp>
      <p:sp>
        <p:nvSpPr>
          <p:cNvPr id="10" name="Tijdelijke aanduiding voor dia-afbeelding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11" name="Tijdelijke aanduiding voor notities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12" name="Tijdelijke aanduiding voor voettekst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endParaRPr lang="nl-NL"/>
          </a:p>
        </p:txBody>
      </p:sp>
      <p:sp>
        <p:nvSpPr>
          <p:cNvPr id="13" name="Tijdelijke aanduiding voor dianumm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fld id="{525267BD-E3DF-42BD-B630-88450873448D}" type="slidenum">
              <a:t>‹nr.›</a:t>
            </a:fld>
            <a:endParaRPr lang="nl-NL"/>
          </a:p>
        </p:txBody>
      </p:sp>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5B7DF1-88A6-4833-9407-EBDFB50188F6}" type="datetimeFigureOut">
              <a:rPr lang="en-US"/>
              <a:t>12/13/2017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D9DA74-9DE1-4A88-A248-036D0987D18E}" type="slidenum">
              <a:t>‹nr.›</a:t>
            </a:fld>
            <a:endParaRPr lang="en-US"/>
          </a:p>
        </p:txBody>
      </p:sp>
    </p:spTree>
    <p:extLst>
      <p:ext uri="{BB962C8B-B14F-4D97-AF65-F5344CB8AC3E}">
        <p14:creationId xmlns:p14="http://schemas.microsoft.com/office/powerpoint/2010/main" val="3488580459"/>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p:cNvSpPr txBox="1">
            <a:spLocks noGrp="1"/>
          </p:cNvSpPr>
          <p:nvPr>
            <p:ph type="dt" sz="half" idx="7"/>
          </p:nvPr>
        </p:nvSpPr>
        <p:spPr>
          <a:xfrm>
            <a:off x="838203" y="6356351"/>
            <a:ext cx="2743200" cy="365129"/>
          </a:xfrm>
        </p:spPr>
        <p:txBody>
          <a:bodyPr/>
          <a:lstStyle>
            <a:lvl1pPr>
              <a:defRPr/>
            </a:lvl1pPr>
          </a:lstStyle>
          <a:p>
            <a:pPr lvl="0"/>
            <a:fld id="{CCBCCDA2-A860-475A-AEE0-88739CF1CB0C}" type="datetime1">
              <a:rPr lang="nl-NL"/>
              <a:pPr lvl="0"/>
              <a:t>13-12-2017</a:t>
            </a:fld>
            <a:endParaRPr lang="nl-NL"/>
          </a:p>
        </p:txBody>
      </p:sp>
      <p:sp>
        <p:nvSpPr>
          <p:cNvPr id="5" name="Tijdelijke aanduiding voor voettekst 4"/>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6" name="Tijdelijke aanduiding voor dianummer 5"/>
          <p:cNvSpPr txBox="1">
            <a:spLocks noGrp="1"/>
          </p:cNvSpPr>
          <p:nvPr>
            <p:ph type="sldNum" sz="quarter" idx="8"/>
          </p:nvPr>
        </p:nvSpPr>
        <p:spPr>
          <a:xfrm>
            <a:off x="8610603" y="6356351"/>
            <a:ext cx="2743200" cy="365129"/>
          </a:xfrm>
        </p:spPr>
        <p:txBody>
          <a:bodyPr/>
          <a:lstStyle>
            <a:lvl1pPr>
              <a:defRPr/>
            </a:lvl1pPr>
          </a:lstStyle>
          <a:p>
            <a:pPr lvl="0"/>
            <a:fld id="{DBD4E468-2AEE-4D92-9389-025C4754CF7A}" type="slidenum">
              <a:t>‹nr.›</a:t>
            </a:fld>
            <a:endParaRPr lang="nl-NL"/>
          </a:p>
        </p:txBody>
      </p:sp>
    </p:spTree>
    <p:extLst>
      <p:ext uri="{BB962C8B-B14F-4D97-AF65-F5344CB8AC3E}">
        <p14:creationId xmlns:p14="http://schemas.microsoft.com/office/powerpoint/2010/main" val="276091150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9"/>
            <a:ext cx="10515600" cy="1325559"/>
          </a:xfrm>
        </p:spPr>
        <p:txBody>
          <a:bodyPr/>
          <a:lstStyle>
            <a:lvl1pPr>
              <a:defRPr/>
            </a:lvl1pPr>
          </a:lstStyle>
          <a:p>
            <a:pPr lvl="0"/>
            <a:r>
              <a:rPr lang="nl-NL"/>
              <a:t>Klik om stijl te bewerken</a:t>
            </a:r>
          </a:p>
        </p:txBody>
      </p:sp>
      <p:sp>
        <p:nvSpPr>
          <p:cNvPr id="3" name="Tijdelijke aanduiding voor verticale tekst 2"/>
          <p:cNvSpPr txBox="1">
            <a:spLocks noGrp="1"/>
          </p:cNvSpPr>
          <p:nvPr>
            <p:ph type="body" orient="vert" idx="1"/>
          </p:nvPr>
        </p:nvSpPr>
        <p:spPr>
          <a:xfrm>
            <a:off x="838203" y="1825627"/>
            <a:ext cx="10515600" cy="4351336"/>
          </a:xfrm>
        </p:spPr>
        <p:txBody>
          <a:bodyPr vert="eaVert"/>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txBox="1">
            <a:spLocks noGrp="1"/>
          </p:cNvSpPr>
          <p:nvPr>
            <p:ph type="dt" sz="half" idx="7"/>
          </p:nvPr>
        </p:nvSpPr>
        <p:spPr>
          <a:xfrm>
            <a:off x="838203" y="6356351"/>
            <a:ext cx="2743200" cy="365129"/>
          </a:xfrm>
        </p:spPr>
        <p:txBody>
          <a:bodyPr/>
          <a:lstStyle>
            <a:lvl1pPr>
              <a:defRPr/>
            </a:lvl1pPr>
          </a:lstStyle>
          <a:p>
            <a:pPr lvl="0"/>
            <a:fld id="{7F4C8942-3DEC-4ED3-A13A-95A4EAB262A0}" type="datetime1">
              <a:rPr lang="nl-NL"/>
              <a:pPr lvl="0"/>
              <a:t>13-12-2017</a:t>
            </a:fld>
            <a:endParaRPr lang="nl-NL"/>
          </a:p>
        </p:txBody>
      </p:sp>
      <p:sp>
        <p:nvSpPr>
          <p:cNvPr id="5" name="Tijdelijke aanduiding voor voettekst 4"/>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6" name="Tijdelijke aanduiding voor dianummer 5"/>
          <p:cNvSpPr txBox="1">
            <a:spLocks noGrp="1"/>
          </p:cNvSpPr>
          <p:nvPr>
            <p:ph type="sldNum" sz="quarter" idx="8"/>
          </p:nvPr>
        </p:nvSpPr>
        <p:spPr>
          <a:xfrm>
            <a:off x="8610603" y="6356351"/>
            <a:ext cx="2743200" cy="365129"/>
          </a:xfrm>
        </p:spPr>
        <p:txBody>
          <a:bodyPr/>
          <a:lstStyle>
            <a:lvl1pPr>
              <a:defRPr/>
            </a:lvl1pPr>
          </a:lstStyle>
          <a:p>
            <a:pPr lvl="0"/>
            <a:fld id="{4B90BD6C-F57C-44F7-BA8B-98A2B094A86D}" type="slidenum">
              <a:t>‹nr.›</a:t>
            </a:fld>
            <a:endParaRPr lang="nl-NL"/>
          </a:p>
        </p:txBody>
      </p:sp>
    </p:spTree>
    <p:extLst>
      <p:ext uri="{BB962C8B-B14F-4D97-AF65-F5344CB8AC3E}">
        <p14:creationId xmlns:p14="http://schemas.microsoft.com/office/powerpoint/2010/main" val="3791233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txBox="1">
            <a:spLocks noGrp="1"/>
          </p:cNvSpPr>
          <p:nvPr>
            <p:ph type="dt" sz="half" idx="7"/>
          </p:nvPr>
        </p:nvSpPr>
        <p:spPr>
          <a:xfrm>
            <a:off x="838203" y="6356351"/>
            <a:ext cx="2743200" cy="365129"/>
          </a:xfrm>
        </p:spPr>
        <p:txBody>
          <a:bodyPr/>
          <a:lstStyle>
            <a:lvl1pPr>
              <a:defRPr/>
            </a:lvl1pPr>
          </a:lstStyle>
          <a:p>
            <a:pPr lvl="0"/>
            <a:fld id="{F2171416-9574-4BAE-8B53-404C0DC79807}" type="datetime1">
              <a:rPr lang="nl-NL"/>
              <a:pPr lvl="0"/>
              <a:t>13-12-2017</a:t>
            </a:fld>
            <a:endParaRPr lang="nl-NL"/>
          </a:p>
        </p:txBody>
      </p:sp>
      <p:sp>
        <p:nvSpPr>
          <p:cNvPr id="5" name="Tijdelijke aanduiding voor voettekst 4"/>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6" name="Tijdelijke aanduiding voor dianummer 5"/>
          <p:cNvSpPr txBox="1">
            <a:spLocks noGrp="1"/>
          </p:cNvSpPr>
          <p:nvPr>
            <p:ph type="sldNum" sz="quarter" idx="8"/>
          </p:nvPr>
        </p:nvSpPr>
        <p:spPr>
          <a:xfrm>
            <a:off x="8610603" y="6356351"/>
            <a:ext cx="2743200" cy="365129"/>
          </a:xfrm>
        </p:spPr>
        <p:txBody>
          <a:bodyPr/>
          <a:lstStyle>
            <a:lvl1pPr>
              <a:defRPr/>
            </a:lvl1pPr>
          </a:lstStyle>
          <a:p>
            <a:pPr lvl="0"/>
            <a:fld id="{663A20EF-435A-41D6-A9B1-1D16F7915CAF}" type="slidenum">
              <a:t>‹nr.›</a:t>
            </a:fld>
            <a:endParaRPr lang="nl-NL"/>
          </a:p>
        </p:txBody>
      </p:sp>
    </p:spTree>
    <p:extLst>
      <p:ext uri="{BB962C8B-B14F-4D97-AF65-F5344CB8AC3E}">
        <p14:creationId xmlns:p14="http://schemas.microsoft.com/office/powerpoint/2010/main" val="124510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9"/>
            <a:ext cx="10515600" cy="1325559"/>
          </a:xfrm>
        </p:spPr>
        <p:txBody>
          <a:bodyPr/>
          <a:lstStyle>
            <a:lvl1pPr>
              <a:defRPr/>
            </a:lvl1pPr>
          </a:lstStyle>
          <a:p>
            <a:pPr lvl="0"/>
            <a:r>
              <a:rPr lang="nl-NL"/>
              <a:t>Klik om stijl te bewerken</a:t>
            </a:r>
          </a:p>
        </p:txBody>
      </p:sp>
      <p:sp>
        <p:nvSpPr>
          <p:cNvPr id="3" name="Tijdelijke aanduiding voor inhoud 2"/>
          <p:cNvSpPr txBox="1">
            <a:spLocks noGrp="1"/>
          </p:cNvSpPr>
          <p:nvPr>
            <p:ph idx="1"/>
          </p:nvPr>
        </p:nvSpPr>
        <p:spPr>
          <a:xfrm>
            <a:off x="838203" y="1825627"/>
            <a:ext cx="10515600" cy="4351336"/>
          </a:xfrm>
        </p:spPr>
        <p:txBody>
          <a:bodyPr/>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txBox="1">
            <a:spLocks noGrp="1"/>
          </p:cNvSpPr>
          <p:nvPr>
            <p:ph type="dt" sz="half" idx="7"/>
          </p:nvPr>
        </p:nvSpPr>
        <p:spPr>
          <a:xfrm>
            <a:off x="838203" y="6356351"/>
            <a:ext cx="2743200" cy="365129"/>
          </a:xfrm>
        </p:spPr>
        <p:txBody>
          <a:bodyPr/>
          <a:lstStyle>
            <a:lvl1pPr>
              <a:defRPr/>
            </a:lvl1pPr>
          </a:lstStyle>
          <a:p>
            <a:pPr lvl="0"/>
            <a:fld id="{CDB91326-AABC-44B8-B16E-782172661E62}" type="datetime1">
              <a:rPr lang="nl-NL"/>
              <a:pPr lvl="0"/>
              <a:t>13-12-2017</a:t>
            </a:fld>
            <a:endParaRPr lang="nl-NL"/>
          </a:p>
        </p:txBody>
      </p:sp>
      <p:sp>
        <p:nvSpPr>
          <p:cNvPr id="5" name="Tijdelijke aanduiding voor voettekst 4"/>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6" name="Tijdelijke aanduiding voor dianummer 5"/>
          <p:cNvSpPr txBox="1">
            <a:spLocks noGrp="1"/>
          </p:cNvSpPr>
          <p:nvPr>
            <p:ph type="sldNum" sz="quarter" idx="8"/>
          </p:nvPr>
        </p:nvSpPr>
        <p:spPr>
          <a:xfrm>
            <a:off x="8610603" y="6356351"/>
            <a:ext cx="2743200" cy="365129"/>
          </a:xfrm>
        </p:spPr>
        <p:txBody>
          <a:bodyPr/>
          <a:lstStyle>
            <a:lvl1pPr>
              <a:defRPr/>
            </a:lvl1pPr>
          </a:lstStyle>
          <a:p>
            <a:pPr lvl="0"/>
            <a:fld id="{87FE73F8-C7D8-45B4-80C6-77CD68BF1DAB}" type="slidenum">
              <a:t>‹nr.›</a:t>
            </a:fld>
            <a:endParaRPr lang="nl-NL"/>
          </a:p>
        </p:txBody>
      </p:sp>
    </p:spTree>
    <p:extLst>
      <p:ext uri="{BB962C8B-B14F-4D97-AF65-F5344CB8AC3E}">
        <p14:creationId xmlns:p14="http://schemas.microsoft.com/office/powerpoint/2010/main" val="1831686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nl-NL"/>
              <a:t>Tekststijl van het model bewerken</a:t>
            </a:r>
          </a:p>
        </p:txBody>
      </p:sp>
      <p:sp>
        <p:nvSpPr>
          <p:cNvPr id="4" name="Tijdelijke aanduiding voor datum 3"/>
          <p:cNvSpPr txBox="1">
            <a:spLocks noGrp="1"/>
          </p:cNvSpPr>
          <p:nvPr>
            <p:ph type="dt" sz="half" idx="7"/>
          </p:nvPr>
        </p:nvSpPr>
        <p:spPr>
          <a:xfrm>
            <a:off x="838203" y="6356351"/>
            <a:ext cx="2743200" cy="365129"/>
          </a:xfrm>
        </p:spPr>
        <p:txBody>
          <a:bodyPr/>
          <a:lstStyle>
            <a:lvl1pPr>
              <a:defRPr/>
            </a:lvl1pPr>
          </a:lstStyle>
          <a:p>
            <a:pPr lvl="0"/>
            <a:fld id="{6ECFF546-6626-4AD5-9C51-5C4CDF772919}" type="datetime1">
              <a:rPr lang="nl-NL"/>
              <a:pPr lvl="0"/>
              <a:t>13-12-2017</a:t>
            </a:fld>
            <a:endParaRPr lang="nl-NL"/>
          </a:p>
        </p:txBody>
      </p:sp>
      <p:sp>
        <p:nvSpPr>
          <p:cNvPr id="5" name="Tijdelijke aanduiding voor voettekst 4"/>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6" name="Tijdelijke aanduiding voor dianummer 5"/>
          <p:cNvSpPr txBox="1">
            <a:spLocks noGrp="1"/>
          </p:cNvSpPr>
          <p:nvPr>
            <p:ph type="sldNum" sz="quarter" idx="8"/>
          </p:nvPr>
        </p:nvSpPr>
        <p:spPr>
          <a:xfrm>
            <a:off x="8610603" y="6356351"/>
            <a:ext cx="2743200" cy="365129"/>
          </a:xfrm>
        </p:spPr>
        <p:txBody>
          <a:bodyPr/>
          <a:lstStyle>
            <a:lvl1pPr>
              <a:defRPr/>
            </a:lvl1pPr>
          </a:lstStyle>
          <a:p>
            <a:pPr lvl="0"/>
            <a:fld id="{AFF31224-6170-4B02-B117-3211D3A155E5}" type="slidenum">
              <a:t>‹nr.›</a:t>
            </a:fld>
            <a:endParaRPr lang="nl-NL"/>
          </a:p>
        </p:txBody>
      </p:sp>
    </p:spTree>
    <p:extLst>
      <p:ext uri="{BB962C8B-B14F-4D97-AF65-F5344CB8AC3E}">
        <p14:creationId xmlns:p14="http://schemas.microsoft.com/office/powerpoint/2010/main" val="18919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9"/>
            <a:ext cx="10515600" cy="1325559"/>
          </a:xfrm>
        </p:spPr>
        <p:txBody>
          <a:bodyPr/>
          <a:lstStyle>
            <a:lvl1pPr>
              <a:defRPr/>
            </a:lvl1pPr>
          </a:lstStyle>
          <a:p>
            <a:pPr lvl="0"/>
            <a:r>
              <a:rPr lang="nl-NL"/>
              <a:t>Klik om stijl te bewerken</a:t>
            </a:r>
          </a:p>
        </p:txBody>
      </p:sp>
      <p:sp>
        <p:nvSpPr>
          <p:cNvPr id="3" name="Tijdelijke aanduiding voor inhoud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txBox="1">
            <a:spLocks noGrp="1"/>
          </p:cNvSpPr>
          <p:nvPr>
            <p:ph type="dt" sz="half" idx="7"/>
          </p:nvPr>
        </p:nvSpPr>
        <p:spPr>
          <a:xfrm>
            <a:off x="838203" y="6356351"/>
            <a:ext cx="2743200" cy="365129"/>
          </a:xfrm>
        </p:spPr>
        <p:txBody>
          <a:bodyPr/>
          <a:lstStyle>
            <a:lvl1pPr>
              <a:defRPr/>
            </a:lvl1pPr>
          </a:lstStyle>
          <a:p>
            <a:pPr lvl="0"/>
            <a:fld id="{9907C7BF-53B1-4994-8B74-AB1B299B61E5}" type="datetime1">
              <a:rPr lang="nl-NL"/>
              <a:pPr lvl="0"/>
              <a:t>13-12-2017</a:t>
            </a:fld>
            <a:endParaRPr lang="nl-NL"/>
          </a:p>
        </p:txBody>
      </p:sp>
      <p:sp>
        <p:nvSpPr>
          <p:cNvPr id="6" name="Tijdelijke aanduiding voor voettekst 5"/>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7" name="Tijdelijke aanduiding voor dianummer 6"/>
          <p:cNvSpPr txBox="1">
            <a:spLocks noGrp="1"/>
          </p:cNvSpPr>
          <p:nvPr>
            <p:ph type="sldNum" sz="quarter" idx="8"/>
          </p:nvPr>
        </p:nvSpPr>
        <p:spPr>
          <a:xfrm>
            <a:off x="8610603" y="6356351"/>
            <a:ext cx="2743200" cy="365129"/>
          </a:xfrm>
        </p:spPr>
        <p:txBody>
          <a:bodyPr/>
          <a:lstStyle>
            <a:lvl1pPr>
              <a:defRPr/>
            </a:lvl1pPr>
          </a:lstStyle>
          <a:p>
            <a:pPr lvl="0"/>
            <a:fld id="{A1AD3A6A-5BE5-4EE3-8DC1-A97EE5D3F20C}" type="slidenum">
              <a:t>‹nr.›</a:t>
            </a:fld>
            <a:endParaRPr lang="nl-NL"/>
          </a:p>
        </p:txBody>
      </p:sp>
    </p:spTree>
    <p:extLst>
      <p:ext uri="{BB962C8B-B14F-4D97-AF65-F5344CB8AC3E}">
        <p14:creationId xmlns:p14="http://schemas.microsoft.com/office/powerpoint/2010/main" val="4176459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Tekststijl van het model bewerken</a:t>
            </a:r>
          </a:p>
        </p:txBody>
      </p:sp>
      <p:sp>
        <p:nvSpPr>
          <p:cNvPr id="4" name="Tijdelijke aanduiding voor inhoud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Tekststijl van het model bewerken</a:t>
            </a:r>
          </a:p>
        </p:txBody>
      </p:sp>
      <p:sp>
        <p:nvSpPr>
          <p:cNvPr id="6" name="Tijdelijke aanduiding voor inhoud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txBox="1">
            <a:spLocks noGrp="1"/>
          </p:cNvSpPr>
          <p:nvPr>
            <p:ph type="dt" sz="half" idx="7"/>
          </p:nvPr>
        </p:nvSpPr>
        <p:spPr>
          <a:xfrm>
            <a:off x="838203" y="6356351"/>
            <a:ext cx="2743200" cy="365129"/>
          </a:xfrm>
        </p:spPr>
        <p:txBody>
          <a:bodyPr/>
          <a:lstStyle>
            <a:lvl1pPr>
              <a:defRPr/>
            </a:lvl1pPr>
          </a:lstStyle>
          <a:p>
            <a:pPr lvl="0"/>
            <a:fld id="{0BFBB281-2F61-48FD-B5FF-758C3D8609A8}" type="datetime1">
              <a:rPr lang="nl-NL"/>
              <a:pPr lvl="0"/>
              <a:t>13-12-2017</a:t>
            </a:fld>
            <a:endParaRPr lang="nl-NL"/>
          </a:p>
        </p:txBody>
      </p:sp>
      <p:sp>
        <p:nvSpPr>
          <p:cNvPr id="8" name="Tijdelijke aanduiding voor voettekst 7"/>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9" name="Tijdelijke aanduiding voor dianummer 8"/>
          <p:cNvSpPr txBox="1">
            <a:spLocks noGrp="1"/>
          </p:cNvSpPr>
          <p:nvPr>
            <p:ph type="sldNum" sz="quarter" idx="8"/>
          </p:nvPr>
        </p:nvSpPr>
        <p:spPr>
          <a:xfrm>
            <a:off x="8610603" y="6356351"/>
            <a:ext cx="2743200" cy="365129"/>
          </a:xfrm>
        </p:spPr>
        <p:txBody>
          <a:bodyPr/>
          <a:lstStyle>
            <a:lvl1pPr>
              <a:defRPr/>
            </a:lvl1pPr>
          </a:lstStyle>
          <a:p>
            <a:pPr lvl="0"/>
            <a:fld id="{9BD9FE77-531C-48A9-9A28-0EBD2ECE03DF}" type="slidenum">
              <a:t>‹nr.›</a:t>
            </a:fld>
            <a:endParaRPr lang="nl-NL"/>
          </a:p>
        </p:txBody>
      </p:sp>
    </p:spTree>
    <p:extLst>
      <p:ext uri="{BB962C8B-B14F-4D97-AF65-F5344CB8AC3E}">
        <p14:creationId xmlns:p14="http://schemas.microsoft.com/office/powerpoint/2010/main" val="289459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9"/>
            <a:ext cx="10515600" cy="1325559"/>
          </a:xfrm>
        </p:spPr>
        <p:txBody>
          <a:bodyPr/>
          <a:lstStyle>
            <a:lvl1pPr>
              <a:defRPr/>
            </a:lvl1pPr>
          </a:lstStyle>
          <a:p>
            <a:pPr lvl="0"/>
            <a:r>
              <a:rPr lang="nl-NL"/>
              <a:t>Klik om stijl te bewerken</a:t>
            </a:r>
          </a:p>
        </p:txBody>
      </p:sp>
      <p:sp>
        <p:nvSpPr>
          <p:cNvPr id="3" name="Tijdelijke aanduiding voor datum 2"/>
          <p:cNvSpPr txBox="1">
            <a:spLocks noGrp="1"/>
          </p:cNvSpPr>
          <p:nvPr>
            <p:ph type="dt" sz="half" idx="7"/>
          </p:nvPr>
        </p:nvSpPr>
        <p:spPr>
          <a:xfrm>
            <a:off x="838203" y="6356351"/>
            <a:ext cx="2743200" cy="365129"/>
          </a:xfrm>
        </p:spPr>
        <p:txBody>
          <a:bodyPr/>
          <a:lstStyle>
            <a:lvl1pPr>
              <a:defRPr/>
            </a:lvl1pPr>
          </a:lstStyle>
          <a:p>
            <a:pPr lvl="0"/>
            <a:fld id="{F3F05838-475F-4940-8120-93D54D3A31DC}" type="datetime1">
              <a:rPr lang="nl-NL"/>
              <a:pPr lvl="0"/>
              <a:t>13-12-2017</a:t>
            </a:fld>
            <a:endParaRPr lang="nl-NL"/>
          </a:p>
        </p:txBody>
      </p:sp>
      <p:sp>
        <p:nvSpPr>
          <p:cNvPr id="4" name="Tijdelijke aanduiding voor voettekst 3"/>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5" name="Tijdelijke aanduiding voor dianummer 4"/>
          <p:cNvSpPr txBox="1">
            <a:spLocks noGrp="1"/>
          </p:cNvSpPr>
          <p:nvPr>
            <p:ph type="sldNum" sz="quarter" idx="8"/>
          </p:nvPr>
        </p:nvSpPr>
        <p:spPr>
          <a:xfrm>
            <a:off x="8610603" y="6356351"/>
            <a:ext cx="2743200" cy="365129"/>
          </a:xfrm>
        </p:spPr>
        <p:txBody>
          <a:bodyPr/>
          <a:lstStyle>
            <a:lvl1pPr>
              <a:defRPr/>
            </a:lvl1pPr>
          </a:lstStyle>
          <a:p>
            <a:pPr lvl="0"/>
            <a:fld id="{43D5272C-8AAB-4046-9218-C96B27FC779C}" type="slidenum">
              <a:t>‹nr.›</a:t>
            </a:fld>
            <a:endParaRPr lang="nl-NL"/>
          </a:p>
        </p:txBody>
      </p:sp>
    </p:spTree>
    <p:extLst>
      <p:ext uri="{BB962C8B-B14F-4D97-AF65-F5344CB8AC3E}">
        <p14:creationId xmlns:p14="http://schemas.microsoft.com/office/powerpoint/2010/main" val="122859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txBox="1">
            <a:spLocks noGrp="1"/>
          </p:cNvSpPr>
          <p:nvPr>
            <p:ph type="dt" sz="half" idx="7"/>
          </p:nvPr>
        </p:nvSpPr>
        <p:spPr>
          <a:xfrm>
            <a:off x="838203" y="6356351"/>
            <a:ext cx="2743200" cy="365129"/>
          </a:xfrm>
        </p:spPr>
        <p:txBody>
          <a:bodyPr/>
          <a:lstStyle>
            <a:lvl1pPr>
              <a:defRPr/>
            </a:lvl1pPr>
          </a:lstStyle>
          <a:p>
            <a:pPr lvl="0"/>
            <a:fld id="{8FA23480-7735-4447-872E-FBF6CAFEC341}" type="datetime1">
              <a:rPr lang="nl-NL"/>
              <a:pPr lvl="0"/>
              <a:t>13-12-2017</a:t>
            </a:fld>
            <a:endParaRPr lang="nl-NL"/>
          </a:p>
        </p:txBody>
      </p:sp>
      <p:sp>
        <p:nvSpPr>
          <p:cNvPr id="3" name="Tijdelijke aanduiding voor voettekst 2"/>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4" name="Tijdelijke aanduiding voor dianummer 3"/>
          <p:cNvSpPr txBox="1">
            <a:spLocks noGrp="1"/>
          </p:cNvSpPr>
          <p:nvPr>
            <p:ph type="sldNum" sz="quarter" idx="8"/>
          </p:nvPr>
        </p:nvSpPr>
        <p:spPr>
          <a:xfrm>
            <a:off x="8610603" y="6356351"/>
            <a:ext cx="2743200" cy="365129"/>
          </a:xfrm>
        </p:spPr>
        <p:txBody>
          <a:bodyPr/>
          <a:lstStyle>
            <a:lvl1pPr>
              <a:defRPr/>
            </a:lvl1pPr>
          </a:lstStyle>
          <a:p>
            <a:pPr lvl="0"/>
            <a:fld id="{A96E8531-A32E-4DEF-8A37-B9EA35B04488}" type="slidenum">
              <a:t>‹nr.›</a:t>
            </a:fld>
            <a:endParaRPr lang="nl-NL"/>
          </a:p>
        </p:txBody>
      </p:sp>
    </p:spTree>
    <p:extLst>
      <p:ext uri="{BB962C8B-B14F-4D97-AF65-F5344CB8AC3E}">
        <p14:creationId xmlns:p14="http://schemas.microsoft.com/office/powerpoint/2010/main" val="17804208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txBox="1">
            <a:spLocks noGrp="1"/>
          </p:cNvSpPr>
          <p:nvPr>
            <p:ph type="body" idx="2"/>
          </p:nvPr>
        </p:nvSpPr>
        <p:spPr>
          <a:xfrm>
            <a:off x="839784" y="2057400"/>
            <a:ext cx="3932240" cy="3811584"/>
          </a:xfrm>
        </p:spPr>
        <p:txBody>
          <a:bodyPr/>
          <a:lstStyle>
            <a:lvl1pPr marL="0" indent="0">
              <a:buNone/>
              <a:defRPr sz="1600"/>
            </a:lvl1pPr>
          </a:lstStyle>
          <a:p>
            <a:pPr lvl="0"/>
            <a:r>
              <a:rPr lang="nl-NL"/>
              <a:t>Tekststijl van het model bewerken</a:t>
            </a:r>
          </a:p>
        </p:txBody>
      </p:sp>
      <p:sp>
        <p:nvSpPr>
          <p:cNvPr id="5" name="Tijdelijke aanduiding voor datum 4"/>
          <p:cNvSpPr txBox="1">
            <a:spLocks noGrp="1"/>
          </p:cNvSpPr>
          <p:nvPr>
            <p:ph type="dt" sz="half" idx="7"/>
          </p:nvPr>
        </p:nvSpPr>
        <p:spPr>
          <a:xfrm>
            <a:off x="838203" y="6356351"/>
            <a:ext cx="2743200" cy="365129"/>
          </a:xfrm>
        </p:spPr>
        <p:txBody>
          <a:bodyPr/>
          <a:lstStyle>
            <a:lvl1pPr>
              <a:defRPr/>
            </a:lvl1pPr>
          </a:lstStyle>
          <a:p>
            <a:pPr lvl="0"/>
            <a:fld id="{22CDC6F3-41C2-4EE7-A7DA-0A43CBF38CD2}" type="datetime1">
              <a:rPr lang="nl-NL"/>
              <a:pPr lvl="0"/>
              <a:t>13-12-2017</a:t>
            </a:fld>
            <a:endParaRPr lang="nl-NL"/>
          </a:p>
        </p:txBody>
      </p:sp>
      <p:sp>
        <p:nvSpPr>
          <p:cNvPr id="6" name="Tijdelijke aanduiding voor voettekst 5"/>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7" name="Tijdelijke aanduiding voor dianummer 6"/>
          <p:cNvSpPr txBox="1">
            <a:spLocks noGrp="1"/>
          </p:cNvSpPr>
          <p:nvPr>
            <p:ph type="sldNum" sz="quarter" idx="8"/>
          </p:nvPr>
        </p:nvSpPr>
        <p:spPr>
          <a:xfrm>
            <a:off x="8610603" y="6356351"/>
            <a:ext cx="2743200" cy="365129"/>
          </a:xfrm>
        </p:spPr>
        <p:txBody>
          <a:bodyPr/>
          <a:lstStyle>
            <a:lvl1pPr>
              <a:defRPr/>
            </a:lvl1pPr>
          </a:lstStyle>
          <a:p>
            <a:pPr lvl="0"/>
            <a:fld id="{8B5A55D8-9880-4A3E-89EF-900BD8DF0068}" type="slidenum">
              <a:t>‹nr.›</a:t>
            </a:fld>
            <a:endParaRPr lang="nl-NL"/>
          </a:p>
        </p:txBody>
      </p:sp>
    </p:spTree>
    <p:extLst>
      <p:ext uri="{BB962C8B-B14F-4D97-AF65-F5344CB8AC3E}">
        <p14:creationId xmlns:p14="http://schemas.microsoft.com/office/powerpoint/2010/main" val="863166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p:cNvSpPr txBox="1">
            <a:spLocks noGrp="1"/>
          </p:cNvSpPr>
          <p:nvPr>
            <p:ph type="body" idx="2"/>
          </p:nvPr>
        </p:nvSpPr>
        <p:spPr>
          <a:xfrm>
            <a:off x="839784" y="2057400"/>
            <a:ext cx="3932240" cy="3811584"/>
          </a:xfrm>
        </p:spPr>
        <p:txBody>
          <a:bodyPr/>
          <a:lstStyle>
            <a:lvl1pPr marL="0" indent="0">
              <a:buNone/>
              <a:defRPr sz="1600"/>
            </a:lvl1pPr>
          </a:lstStyle>
          <a:p>
            <a:pPr lvl="0"/>
            <a:r>
              <a:rPr lang="nl-NL"/>
              <a:t>Tekststijl van het model bewerken</a:t>
            </a:r>
          </a:p>
        </p:txBody>
      </p:sp>
      <p:sp>
        <p:nvSpPr>
          <p:cNvPr id="5" name="Tijdelijke aanduiding voor datum 4"/>
          <p:cNvSpPr txBox="1">
            <a:spLocks noGrp="1"/>
          </p:cNvSpPr>
          <p:nvPr>
            <p:ph type="dt" sz="half" idx="7"/>
          </p:nvPr>
        </p:nvSpPr>
        <p:spPr>
          <a:xfrm>
            <a:off x="838203" y="6356351"/>
            <a:ext cx="2743200" cy="365129"/>
          </a:xfrm>
        </p:spPr>
        <p:txBody>
          <a:bodyPr/>
          <a:lstStyle>
            <a:lvl1pPr>
              <a:defRPr/>
            </a:lvl1pPr>
          </a:lstStyle>
          <a:p>
            <a:pPr lvl="0"/>
            <a:fld id="{E795D030-7DEA-49AD-A116-5BCB66866094}" type="datetime1">
              <a:rPr lang="nl-NL"/>
              <a:pPr lvl="0"/>
              <a:t>13-12-2017</a:t>
            </a:fld>
            <a:endParaRPr lang="nl-NL"/>
          </a:p>
        </p:txBody>
      </p:sp>
      <p:sp>
        <p:nvSpPr>
          <p:cNvPr id="6" name="Tijdelijke aanduiding voor voettekst 5"/>
          <p:cNvSpPr txBox="1">
            <a:spLocks noGrp="1"/>
          </p:cNvSpPr>
          <p:nvPr>
            <p:ph type="ftr" sz="quarter" idx="9"/>
          </p:nvPr>
        </p:nvSpPr>
        <p:spPr>
          <a:xfrm>
            <a:off x="4038603" y="6356351"/>
            <a:ext cx="4114800" cy="365129"/>
          </a:xfrm>
        </p:spPr>
        <p:txBody>
          <a:bodyPr/>
          <a:lstStyle>
            <a:lvl1pPr>
              <a:defRPr/>
            </a:lvl1pPr>
          </a:lstStyle>
          <a:p>
            <a:pPr lvl="0"/>
            <a:r>
              <a:rPr lang="nl-NL" dirty="0"/>
              <a:t>Split-Online Congres 2017 © A.R. van Wieren (BANNING NV)</a:t>
            </a:r>
          </a:p>
        </p:txBody>
      </p:sp>
      <p:sp>
        <p:nvSpPr>
          <p:cNvPr id="7" name="Tijdelijke aanduiding voor dianummer 6"/>
          <p:cNvSpPr txBox="1">
            <a:spLocks noGrp="1"/>
          </p:cNvSpPr>
          <p:nvPr>
            <p:ph type="sldNum" sz="quarter" idx="8"/>
          </p:nvPr>
        </p:nvSpPr>
        <p:spPr>
          <a:xfrm>
            <a:off x="8610603" y="6356351"/>
            <a:ext cx="2743200" cy="365129"/>
          </a:xfrm>
        </p:spPr>
        <p:txBody>
          <a:bodyPr/>
          <a:lstStyle>
            <a:lvl1pPr>
              <a:defRPr/>
            </a:lvl1pPr>
          </a:lstStyle>
          <a:p>
            <a:pPr lvl="0"/>
            <a:fld id="{C0F36046-85B0-41AE-819E-F5441BD9064A}" type="slidenum">
              <a:t>‹nr.›</a:t>
            </a:fld>
            <a:endParaRPr lang="nl-NL"/>
          </a:p>
        </p:txBody>
      </p:sp>
    </p:spTree>
    <p:extLst>
      <p:ext uri="{BB962C8B-B14F-4D97-AF65-F5344CB8AC3E}">
        <p14:creationId xmlns:p14="http://schemas.microsoft.com/office/powerpoint/2010/main" val="231509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bg1">
                <a:lumMod val="65000"/>
              </a:schemeClr>
            </a:gs>
          </a:gsLst>
          <a:path path="circle">
            <a:fillToRect r="100000" b="100000"/>
          </a:path>
          <a:tileRect/>
        </a:gradFill>
        <a:effectLst/>
      </p:bgPr>
    </p:bg>
    <p:spTree>
      <p:nvGrpSpPr>
        <p:cNvPr id="1" name=""/>
        <p:cNvGrpSpPr/>
        <p:nvPr/>
      </p:nvGrpSpPr>
      <p:grpSpPr>
        <a:xfrm>
          <a:off x="0" y="0"/>
          <a:ext cx="0" cy="0"/>
          <a:chOff x="0" y="0"/>
          <a:chExt cx="0" cy="0"/>
        </a:xfrm>
      </p:grpSpPr>
      <p:sp>
        <p:nvSpPr>
          <p:cNvPr id="2" name="Tijdelijke aanduiding voor titel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898989"/>
                </a:solidFill>
                <a:uFillTx/>
                <a:latin typeface="Calibri"/>
              </a:defRPr>
            </a:lvl1pPr>
          </a:lstStyle>
          <a:p>
            <a:pPr lvl="0"/>
            <a:fld id="{3E88CB1C-D5CC-446E-93F6-5900AF2178CA}" type="datetime1">
              <a:rPr lang="nl-NL"/>
              <a:pPr lvl="0"/>
              <a:t>13-12-2017</a:t>
            </a:fld>
            <a:endParaRPr lang="nl-NL"/>
          </a:p>
        </p:txBody>
      </p:sp>
      <p:sp>
        <p:nvSpPr>
          <p:cNvPr id="5" name="Tijdelijke aanduiding voor voettekst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898989"/>
                </a:solidFill>
                <a:uFillTx/>
                <a:latin typeface="Calibri"/>
              </a:defRPr>
            </a:lvl1pPr>
          </a:lstStyle>
          <a:p>
            <a:pPr lvl="0"/>
            <a:r>
              <a:rPr lang="nl-NL" dirty="0"/>
              <a:t>Split-Online Congres 2017 © A.R. van Wieren (BANNING NV)</a:t>
            </a:r>
          </a:p>
        </p:txBody>
      </p:sp>
      <p:sp>
        <p:nvSpPr>
          <p:cNvPr id="6" name="Tijdelijke aanduiding voor dianummer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898989"/>
                </a:solidFill>
                <a:uFillTx/>
                <a:latin typeface="Calibri"/>
              </a:defRPr>
            </a:lvl1pPr>
          </a:lstStyle>
          <a:p>
            <a:pPr lvl="0"/>
            <a:fld id="{98252EA6-3D2A-4120-8C8E-1C5A0EC1B779}" type="slidenum">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vanwieren@bannning.nl"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hthoek 3"/>
          <p:cNvSpPr/>
          <p:nvPr/>
        </p:nvSpPr>
        <p:spPr>
          <a:xfrm>
            <a:off x="1401720" y="1086243"/>
            <a:ext cx="4385864" cy="1015660"/>
          </a:xfrm>
          <a:prstGeom prst="rect">
            <a:avLst/>
          </a:prstGeom>
          <a:solidFill>
            <a:srgbClr val="FF0000"/>
          </a:solid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4000" b="0" i="0" u="none" strike="noStrike" kern="1200" cap="none" spc="0" baseline="0" dirty="0">
                <a:solidFill>
                  <a:srgbClr val="FFFFFF"/>
                </a:solidFill>
                <a:uFillTx/>
                <a:latin typeface="Calibri"/>
                <a:ea typeface="MS PGothic"/>
                <a:cs typeface="MS PGothic"/>
              </a:rPr>
              <a:t>Split-Online Congres </a:t>
            </a:r>
            <a:br>
              <a:rPr lang="nl-NL" sz="4000" b="0" i="0" u="none" strike="noStrike" kern="1200" cap="none" spc="0" baseline="0" dirty="0">
                <a:solidFill>
                  <a:srgbClr val="FFFFFF"/>
                </a:solidFill>
                <a:uFillTx/>
                <a:latin typeface="Calibri"/>
                <a:ea typeface="MS PGothic"/>
                <a:cs typeface="MS PGothic"/>
              </a:rPr>
            </a:br>
            <a:r>
              <a:rPr lang="nl-NL" sz="2000" b="0" i="0" u="none" strike="noStrike" kern="1200" cap="none" spc="0" baseline="0" dirty="0">
                <a:solidFill>
                  <a:srgbClr val="AFABAB"/>
                </a:solidFill>
                <a:uFillTx/>
                <a:latin typeface="Calibri"/>
                <a:ea typeface="MS PGothic"/>
                <a:cs typeface="MS PGothic"/>
              </a:rPr>
              <a:t>1  4      d   e   c   e   m   b   e   r      2  0  1  7</a:t>
            </a:r>
            <a:endParaRPr lang="nl-NL" sz="2000" b="0" i="0" u="none" strike="noStrike" kern="1200" cap="none" spc="0" baseline="0" dirty="0">
              <a:solidFill>
                <a:srgbClr val="AFABAB"/>
              </a:solidFill>
              <a:uFillTx/>
              <a:latin typeface="Calibri"/>
            </a:endParaRPr>
          </a:p>
        </p:txBody>
      </p:sp>
      <p:sp>
        <p:nvSpPr>
          <p:cNvPr id="3" name="Rechthoek 5"/>
          <p:cNvSpPr/>
          <p:nvPr/>
        </p:nvSpPr>
        <p:spPr>
          <a:xfrm>
            <a:off x="1314596" y="3133529"/>
            <a:ext cx="6096003" cy="590931"/>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Agnes van Wieren</a:t>
            </a:r>
          </a:p>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BANNING NV </a:t>
            </a:r>
            <a:r>
              <a:rPr lang="en-US" sz="1800" b="0" i="0" u="none" strike="noStrike" kern="1200" cap="none" spc="0" baseline="0">
                <a:solidFill>
                  <a:srgbClr val="000000"/>
                </a:solidFill>
                <a:uFillTx/>
                <a:latin typeface="Calibri"/>
                <a:ea typeface="MS PGothic"/>
                <a:cs typeface="MS PGothic"/>
              </a:rPr>
              <a:t>‘s-Hertogenbosch</a:t>
            </a:r>
            <a:endParaRPr lang="en-US" sz="1800" b="0" i="0" u="none" strike="noStrike" kern="1200" cap="none" spc="0" baseline="0">
              <a:solidFill>
                <a:srgbClr val="000000"/>
              </a:solidFill>
              <a:uFillTx/>
              <a:latin typeface="Calibri"/>
            </a:endParaRPr>
          </a:p>
        </p:txBody>
      </p:sp>
      <p:pic>
        <p:nvPicPr>
          <p:cNvPr id="4" name="Afbeelding 6"/>
          <p:cNvPicPr>
            <a:picLocks noChangeAspect="1"/>
          </p:cNvPicPr>
          <p:nvPr/>
        </p:nvPicPr>
        <p:blipFill>
          <a:blip r:embed="rId2"/>
          <a:stretch>
            <a:fillRect/>
          </a:stretch>
        </p:blipFill>
        <p:spPr>
          <a:xfrm>
            <a:off x="148544" y="6310082"/>
            <a:ext cx="1253176" cy="401860"/>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 name="Rechthoek 2"/>
          <p:cNvSpPr/>
          <p:nvPr/>
        </p:nvSpPr>
        <p:spPr>
          <a:xfrm>
            <a:off x="1401720" y="1923705"/>
            <a:ext cx="6096003" cy="2308320"/>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rPr>
              <a:t>Stel</a:t>
            </a:r>
            <a:r>
              <a:rPr lang="nl-NL" sz="1800" b="0" i="0" u="none" strike="noStrike" kern="1200" cap="none" spc="0" baseline="0">
                <a:solidFill>
                  <a:srgbClr val="000000"/>
                </a:solidFill>
                <a:uFillTx/>
                <a:latin typeface="Calibri"/>
              </a:rPr>
              <a:t>: kind woont bij moeder (hoofdverblijf) en heeft een zorgregeling met de vader (gem. 2 dagen per week)</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Behoefte volgens Tabel: € 300 + Kinderbijslag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Moeder heeft draagkracht € 400 p.mnd; vader geen draagkracht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Kosten zorgregeling bij vader (€ 300 x 25% =) € 75 p.mnd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Door moeder aan vader te betalen bijdrage: € 75 per maand</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7" name="Rechthoek 3"/>
          <p:cNvSpPr/>
          <p:nvPr/>
        </p:nvSpPr>
        <p:spPr>
          <a:xfrm>
            <a:off x="1401720" y="957239"/>
            <a:ext cx="1274708"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Voorbeeld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Rechthoek 1"/>
          <p:cNvSpPr/>
          <p:nvPr/>
        </p:nvSpPr>
        <p:spPr>
          <a:xfrm>
            <a:off x="1401720" y="1616567"/>
            <a:ext cx="6096003" cy="349634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endParaRPr lang="nl-NL" sz="2000" b="0" i="0" u="none" strike="noStrike" kern="1200" cap="none" spc="0" baseline="0" dirty="0">
              <a:solidFill>
                <a:srgbClr val="000000"/>
              </a:solidFill>
              <a:uFillTx/>
              <a:latin typeface="Calibri"/>
            </a:endParaRPr>
          </a:p>
          <a:p>
            <a:pPr marL="363538" marR="0" lvl="0" indent="-363538"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Wingdings" pitchFamily="2"/>
              </a:rPr>
              <a:t></a:t>
            </a:r>
            <a:r>
              <a:rPr lang="nl-NL" sz="1800" b="0" i="0" u="none" strike="noStrike" kern="1200" cap="none" spc="0" baseline="0" dirty="0">
                <a:solidFill>
                  <a:srgbClr val="000000"/>
                </a:solidFill>
                <a:uFillTx/>
                <a:latin typeface="Calibri"/>
              </a:rPr>
              <a:t>	50/50-verdeling </a:t>
            </a:r>
            <a:r>
              <a:rPr lang="nl-NL" sz="1800" b="0" i="1" u="none" strike="noStrike" kern="1200" cap="none" spc="0" baseline="0" dirty="0">
                <a:solidFill>
                  <a:srgbClr val="000000"/>
                </a:solidFill>
                <a:uFillTx/>
                <a:latin typeface="Calibri"/>
              </a:rPr>
              <a:t>tijd</a:t>
            </a:r>
            <a:r>
              <a:rPr lang="nl-NL" sz="1800" b="0" i="0" u="none" strike="noStrike" kern="1200" cap="none" spc="0" baseline="0" dirty="0">
                <a:solidFill>
                  <a:srgbClr val="000000"/>
                </a:solidFill>
                <a:uFillTx/>
                <a:latin typeface="Calibri"/>
              </a:rPr>
              <a:t> is niet hetzelfde als 50-50 verdeling </a:t>
            </a:r>
            <a:r>
              <a:rPr lang="nl-NL" sz="1800" b="0" i="1" u="none" strike="noStrike" kern="1200" cap="none" spc="0" baseline="0" dirty="0">
                <a:solidFill>
                  <a:srgbClr val="000000"/>
                </a:solidFill>
                <a:uFillTx/>
                <a:latin typeface="Calibri"/>
              </a:rPr>
              <a:t>kosten</a:t>
            </a:r>
            <a:r>
              <a:rPr lang="nl-NL" sz="1800" b="0" i="0" u="none" strike="noStrike" kern="1200" cap="none" spc="0" baseline="0" dirty="0">
                <a:solidFill>
                  <a:srgbClr val="000000"/>
                </a:solidFill>
                <a:uFillTx/>
                <a:latin typeface="Calibri"/>
              </a:rPr>
              <a:t>!</a:t>
            </a: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 kosten van </a:t>
            </a:r>
            <a:r>
              <a:rPr lang="nl-NL" sz="1800" b="0" i="1" u="none" strike="noStrike" kern="1200" cap="none" spc="0" baseline="0" dirty="0">
                <a:solidFill>
                  <a:srgbClr val="000000"/>
                </a:solidFill>
                <a:uFillTx/>
                <a:latin typeface="Calibri"/>
              </a:rPr>
              <a:t>verblijf</a:t>
            </a:r>
            <a:r>
              <a:rPr lang="nl-NL" sz="1800" b="0" i="0" u="none" strike="noStrike" kern="1200" cap="none" spc="0" baseline="0" dirty="0">
                <a:solidFill>
                  <a:srgbClr val="000000"/>
                </a:solidFill>
                <a:uFillTx/>
                <a:latin typeface="Calibri"/>
              </a:rPr>
              <a:t> zijn 2 x 35% van de behoefte(tabel)</a:t>
            </a: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endParaRPr lang="nl-NL" sz="1800" b="0" i="0" u="none" strike="noStrike" kern="1200" cap="none" spc="0" baseline="0" dirty="0">
              <a:solidFill>
                <a:srgbClr val="000000"/>
              </a:solidFill>
              <a:uFillTx/>
              <a:latin typeface="Calibri"/>
            </a:endParaRP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te verdelen naar rato van de draagkracht</a:t>
            </a: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endParaRPr lang="nl-NL" sz="1800" b="0" i="0" u="none" strike="noStrike" kern="1200" cap="none" spc="0" baseline="0" dirty="0">
              <a:solidFill>
                <a:srgbClr val="000000"/>
              </a:solidFill>
              <a:uFillTx/>
              <a:latin typeface="Calibri"/>
            </a:endParaRP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resteert verdeling </a:t>
            </a:r>
            <a:r>
              <a:rPr lang="nl-NL" sz="1800" b="0" i="0" u="none" strike="noStrike" kern="1200" cap="none" spc="0" baseline="0" dirty="0" err="1">
                <a:solidFill>
                  <a:srgbClr val="000000"/>
                </a:solidFill>
                <a:uFillTx/>
                <a:latin typeface="Calibri"/>
              </a:rPr>
              <a:t>verblijfsoverstijgende</a:t>
            </a:r>
            <a:r>
              <a:rPr lang="nl-NL" sz="1800" b="0" i="0" u="none" strike="noStrike" kern="1200" cap="none" spc="0" baseline="0" dirty="0">
                <a:solidFill>
                  <a:srgbClr val="000000"/>
                </a:solidFill>
                <a:uFillTx/>
                <a:latin typeface="Calibri"/>
              </a:rPr>
              <a:t> kosten (30% + kinderbijslag) </a:t>
            </a: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worden in beginsel voldaan door verzorgende ouder (hoofdverblijf) via pro rato bijdrage ten laste van de niet-verzorgende ouder</a:t>
            </a:r>
          </a:p>
          <a:p>
            <a:pPr marL="0" marR="0" lvl="0" indent="0" algn="l" defTabSz="914400" rtl="0" fontAlgn="auto" hangingPunct="1">
              <a:lnSpc>
                <a:spcPct val="8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endParaRPr lang="nl-NL" sz="1800" b="0" i="0" u="none" strike="noStrike" kern="1200" cap="none" spc="0" baseline="0" dirty="0">
              <a:solidFill>
                <a:srgbClr val="000000"/>
              </a:solidFill>
              <a:uFillTx/>
              <a:latin typeface="Calibri"/>
            </a:endParaRPr>
          </a:p>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tenzij … (ouders in onderling overleg andere afspraken maken)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1" u="sng" strike="noStrike" kern="1200" cap="none" spc="0" baseline="0" dirty="0">
              <a:solidFill>
                <a:srgbClr val="000000"/>
              </a:solidFill>
              <a:uFillTx/>
              <a:latin typeface="Calibri"/>
            </a:endParaRPr>
          </a:p>
        </p:txBody>
      </p:sp>
      <p:pic>
        <p:nvPicPr>
          <p:cNvPr id="3" name="Afbeelding 2"/>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4" name="Tijdelijke aanduiding voor voettekst 3"/>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1794081"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Co-Ouderschap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3" name="Rechthoek 2"/>
          <p:cNvSpPr/>
          <p:nvPr/>
        </p:nvSpPr>
        <p:spPr>
          <a:xfrm>
            <a:off x="1401720" y="1725071"/>
            <a:ext cx="6096003" cy="3139318"/>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Wie betaalt welk bedrag?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Meestal bedoeld voor </a:t>
            </a:r>
            <a:r>
              <a:rPr lang="nl-NL" sz="1800" b="0" i="0" u="sng" strike="noStrike" kern="1200" cap="none" spc="0" baseline="0" dirty="0" err="1">
                <a:solidFill>
                  <a:srgbClr val="000000"/>
                </a:solidFill>
                <a:uFillTx/>
                <a:latin typeface="Calibri"/>
              </a:rPr>
              <a:t>verblijfsoverstijgende</a:t>
            </a:r>
            <a:r>
              <a:rPr lang="nl-NL" sz="1800" b="0" i="0" u="none" strike="noStrike" kern="1200" cap="none" spc="0" baseline="0" dirty="0">
                <a:solidFill>
                  <a:srgbClr val="000000"/>
                </a:solidFill>
                <a:uFillTx/>
                <a:latin typeface="Calibri"/>
              </a:rPr>
              <a:t> kosten </a:t>
            </a:r>
            <a:r>
              <a:rPr lang="nl-NL" sz="1800" b="0" i="0" u="none" strike="noStrike" kern="1200" cap="none" spc="0" baseline="0" dirty="0">
                <a:solidFill>
                  <a:srgbClr val="000000"/>
                </a:solidFill>
                <a:uFillTx/>
                <a:latin typeface="Wingdings" pitchFamily="2"/>
              </a:rPr>
              <a:t></a:t>
            </a:r>
            <a:r>
              <a:rPr lang="nl-NL" sz="1800" b="0" i="0" u="none" strike="noStrike" kern="1200" cap="none" spc="0" baseline="0" dirty="0">
                <a:solidFill>
                  <a:srgbClr val="000000"/>
                </a:solidFill>
                <a:uFillTx/>
                <a:latin typeface="Calibri"/>
              </a:rPr>
              <a:t> ofwel: 30% behoefte(tabel) + kinderbijslag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Let op:</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Meerdere geldstromen t.g.v. verschil in draagkracht + onderscheid verblijfkosten vs. </a:t>
            </a:r>
            <a:r>
              <a:rPr lang="nl-NL" sz="1800" b="0" i="0" u="none" strike="noStrike" kern="1200" cap="none" spc="0" baseline="0" dirty="0" err="1">
                <a:solidFill>
                  <a:srgbClr val="000000"/>
                </a:solidFill>
                <a:uFillTx/>
                <a:latin typeface="Calibri"/>
              </a:rPr>
              <a:t>verblijfsoverstijgende</a:t>
            </a:r>
            <a:r>
              <a:rPr lang="nl-NL" sz="1800" b="0" i="0" u="none" strike="noStrike" kern="1200" cap="none" spc="0" baseline="0" dirty="0">
                <a:solidFill>
                  <a:srgbClr val="000000"/>
                </a:solidFill>
                <a:uFillTx/>
                <a:latin typeface="Calibri"/>
              </a:rPr>
              <a:t> kosten</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Geen executoriale titel</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Goede afspraken (vastleggen) over opnamen: wie/waarvoor/welk bedrag?</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Evt. 1 ouder bevoegd tot opname + andere ouder inzage</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1764907"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Kinderrekening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3" name="Rechthoek 2"/>
          <p:cNvSpPr/>
          <p:nvPr/>
        </p:nvSpPr>
        <p:spPr>
          <a:xfrm>
            <a:off x="1401720" y="1865659"/>
            <a:ext cx="6096003" cy="3077769"/>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rPr>
              <a:t>Stel (1)</a:t>
            </a:r>
            <a:r>
              <a:rPr lang="nl-NL" sz="1800" b="0" i="0" u="none" strike="noStrike" kern="1200" cap="none" spc="0" baseline="0">
                <a:solidFill>
                  <a:srgbClr val="000000"/>
                </a:solidFill>
                <a:uFillTx/>
                <a:latin typeface="Calibri"/>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Behoefte obv Tabel: € 300 (kind woont bij moeder)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Draagkracht vader: € 400 (80%)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Draagkracht moeder: € 100 (20%)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rPr>
              <a:t>Pro rato verdeling draagkracht: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Vader: (400/500 x 300 =) € 240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Moeder: (100/500 x 300 =) € 60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6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600" b="0" i="0" u="none" strike="noStrike" kern="1200" cap="none" spc="0" baseline="0">
                <a:solidFill>
                  <a:srgbClr val="000000"/>
                </a:solidFill>
                <a:uFillTx/>
                <a:latin typeface="Calibri"/>
              </a:rPr>
              <a:t>Zorgregeling: gem. 2 dg. bij de vader</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6388993"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Welke bedragen: door en aan wie en op de kinderrekening?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3" name="Rechthoek 2"/>
          <p:cNvSpPr/>
          <p:nvPr/>
        </p:nvSpPr>
        <p:spPr>
          <a:xfrm>
            <a:off x="1401720" y="1525511"/>
            <a:ext cx="6096003" cy="3693316"/>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Totale zorgkosten 70% → verdeling zorgkosten: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Moeder: 45% = € 135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Vader: 25% = € 75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Draagkracht vader: € 240 -/- </a:t>
            </a:r>
            <a:r>
              <a:rPr lang="nl-NL" sz="1800" b="0" i="0" u="none" strike="noStrike" kern="1200" cap="none" spc="0" baseline="0">
                <a:solidFill>
                  <a:srgbClr val="00B050"/>
                </a:solidFill>
                <a:uFillTx/>
                <a:latin typeface="Calibri"/>
              </a:rPr>
              <a:t>75</a:t>
            </a:r>
            <a:r>
              <a:rPr lang="nl-NL" sz="1800" b="0" i="0" u="none" strike="noStrike" kern="1200" cap="none" spc="0" baseline="0">
                <a:solidFill>
                  <a:srgbClr val="000000"/>
                </a:solidFill>
                <a:uFillTx/>
                <a:latin typeface="Calibri"/>
              </a:rPr>
              <a:t> zorgkosten = </a:t>
            </a:r>
            <a:r>
              <a:rPr lang="nl-NL" sz="1800" b="0" i="0" u="none" strike="noStrike" kern="1200" cap="none" spc="0" baseline="0">
                <a:solidFill>
                  <a:srgbClr val="FF0000"/>
                </a:solidFill>
                <a:uFillTx/>
                <a:latin typeface="Calibri"/>
              </a:rPr>
              <a:t>€ 165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Draagkracht moeder: € 60 -/- </a:t>
            </a:r>
            <a:r>
              <a:rPr lang="nl-NL" sz="1800" b="0" i="0" u="none" strike="noStrike" kern="1200" cap="none" spc="0" baseline="0">
                <a:solidFill>
                  <a:srgbClr val="00B050"/>
                </a:solidFill>
                <a:uFillTx/>
                <a:latin typeface="Calibri"/>
              </a:rPr>
              <a:t>135</a:t>
            </a:r>
            <a:r>
              <a:rPr lang="nl-NL" sz="1800" b="0" i="0" u="none" strike="noStrike" kern="1200" cap="none" spc="0" baseline="0">
                <a:solidFill>
                  <a:srgbClr val="000000"/>
                </a:solidFill>
                <a:uFillTx/>
                <a:latin typeface="Calibri"/>
              </a:rPr>
              <a:t> zorgkosten = € 75 tekort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bijdrage vader in tekort zorgkosten moeder: </a:t>
            </a:r>
            <a:r>
              <a:rPr lang="nl-NL" sz="1800" b="0" i="0" u="none" strike="noStrike" kern="1200" cap="none" spc="0" baseline="0">
                <a:solidFill>
                  <a:srgbClr val="FF0000"/>
                </a:solidFill>
                <a:uFillTx/>
                <a:latin typeface="Calibri"/>
              </a:rPr>
              <a:t>€ 75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resteert – t.l.v. de vader - t.b.v. kinderrekening: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(€ 240 -/- 75 eigen zorgkosten -/- 75 bijdrage in tekort zorgkosten moeder =) </a:t>
            </a:r>
            <a:r>
              <a:rPr lang="nl-NL" sz="1800" b="0" i="0" u="none" strike="noStrike" kern="1200" cap="none" spc="0" baseline="0">
                <a:solidFill>
                  <a:srgbClr val="FF0000"/>
                </a:solidFill>
                <a:uFillTx/>
                <a:latin typeface="Calibri"/>
              </a:rPr>
              <a:t>€ 90 </a:t>
            </a:r>
            <a:r>
              <a:rPr lang="nl-NL" sz="1800" b="0" i="0" u="none" strike="noStrike" kern="1200" cap="none" spc="0" baseline="0">
                <a:solidFill>
                  <a:srgbClr val="000000"/>
                </a:solidFill>
                <a:uFillTx/>
                <a:latin typeface="Calibri"/>
              </a:rPr>
              <a:t>(30% van de behoefte) t.b.v. kinderrekening plus Kinderbijslag</a:t>
            </a:r>
            <a:endParaRPr lang="nl-NL" sz="1800" b="0" i="0" u="sng" strike="noStrike" kern="1200" cap="none" spc="0" baseline="0">
              <a:solidFill>
                <a:srgbClr val="000000"/>
              </a:solidFill>
              <a:uFillTx/>
              <a:latin typeface="Calibri"/>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978153"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a:solidFill>
                  <a:srgbClr val="FFFFFF"/>
                </a:solidFill>
              </a:rPr>
              <a:t>Vervolg</a:t>
            </a:r>
            <a:endParaRPr lang="nl-NL" sz="2000" dirty="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3" name="Rechthoek 2"/>
          <p:cNvSpPr/>
          <p:nvPr/>
        </p:nvSpPr>
        <p:spPr>
          <a:xfrm>
            <a:off x="1401720" y="1787103"/>
            <a:ext cx="6096003" cy="4093430"/>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0" i="0" u="sng" strike="noStrike" kern="1200" cap="none" spc="0" baseline="0">
                <a:solidFill>
                  <a:srgbClr val="000000"/>
                </a:solidFill>
                <a:uFillTx/>
                <a:latin typeface="Calibri"/>
              </a:rPr>
              <a:t>Stel (2)</a:t>
            </a:r>
            <a:r>
              <a:rPr lang="nl-NL" sz="2000" b="0" i="0" u="none" strike="noStrike" kern="1200" cap="none" spc="0" baseline="0">
                <a:solidFill>
                  <a:srgbClr val="000000"/>
                </a:solidFill>
                <a:uFillTx/>
                <a:latin typeface="Calibri"/>
              </a:rPr>
              <a:t>:</a:t>
            </a:r>
            <a:br>
              <a:rPr lang="nl-NL" sz="2000" b="0" i="0" u="none" strike="noStrike" kern="1200" cap="none" spc="0" baseline="0">
                <a:solidFill>
                  <a:srgbClr val="000000"/>
                </a:solidFill>
                <a:uFillTx/>
                <a:latin typeface="Calibri"/>
              </a:rPr>
            </a:br>
            <a:r>
              <a:rPr lang="nl-NL" sz="2000" b="0" i="0" u="none" strike="noStrike" kern="1200" cap="none" spc="0" baseline="0">
                <a:solidFill>
                  <a:srgbClr val="000000"/>
                </a:solidFill>
                <a:uFillTx/>
                <a:latin typeface="Calibri"/>
              </a:rPr>
              <a:t>Behoefte obv Tabel: € 300 (co-ouderschap)</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0" i="0" u="none" strike="noStrike" kern="1200" cap="none" spc="0" baseline="0">
                <a:solidFill>
                  <a:srgbClr val="000000"/>
                </a:solidFill>
                <a:uFillTx/>
                <a:latin typeface="Calibri"/>
              </a:rPr>
              <a:t>(Pro rato) draagkracht vader: € 180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0" i="0" u="none" strike="noStrike" kern="1200" cap="none" spc="0" baseline="0">
                <a:solidFill>
                  <a:srgbClr val="000000"/>
                </a:solidFill>
                <a:uFillTx/>
                <a:latin typeface="Calibri"/>
              </a:rPr>
              <a:t>(Pro rato) draagkracht moeder: € 120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Totale zorgkosten 70% → verdeling zorgkosten: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moeder: 35% = </a:t>
            </a:r>
            <a:r>
              <a:rPr lang="nl-NL" sz="1800" b="0" i="0" u="none" strike="noStrike" kern="1200" cap="none" spc="0" baseline="0">
                <a:solidFill>
                  <a:srgbClr val="00B050"/>
                </a:solidFill>
                <a:uFillTx/>
                <a:latin typeface="Calibri"/>
              </a:rPr>
              <a:t>€ 105 </a:t>
            </a:r>
            <a:r>
              <a:rPr lang="nl-NL" sz="1800" b="0" i="0" u="none" strike="noStrike" kern="1200" cap="none" spc="0" baseline="0">
                <a:solidFill>
                  <a:srgbClr val="000000"/>
                </a:solidFill>
                <a:uFillTx/>
                <a:latin typeface="Calibri"/>
              </a:rPr>
              <a:t>en vader 35% =  </a:t>
            </a:r>
            <a:r>
              <a:rPr lang="nl-NL" sz="1800" b="0" i="0" u="none" strike="noStrike" kern="1200" cap="none" spc="0" baseline="0">
                <a:solidFill>
                  <a:srgbClr val="00B050"/>
                </a:solidFill>
                <a:uFillTx/>
                <a:latin typeface="Calibri"/>
              </a:rPr>
              <a:t>€ 105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Draagkracht vader: € 180 -/- 105 zorgkosten = </a:t>
            </a:r>
            <a:r>
              <a:rPr lang="nl-NL" sz="1800" b="0" i="0" u="none" strike="noStrike" kern="1200" cap="none" spc="0" baseline="0">
                <a:solidFill>
                  <a:srgbClr val="FF0000"/>
                </a:solidFill>
                <a:uFillTx/>
                <a:latin typeface="Calibri"/>
              </a:rPr>
              <a:t>€ 75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Draagkracht moeder: € 120 -/- 105 zorgkosten = </a:t>
            </a:r>
            <a:r>
              <a:rPr lang="nl-NL" sz="1800" b="0" i="0" u="none" strike="noStrike" kern="1200" cap="none" spc="0" baseline="0">
                <a:solidFill>
                  <a:srgbClr val="FF0000"/>
                </a:solidFill>
                <a:uFillTx/>
                <a:latin typeface="Calibri"/>
              </a:rPr>
              <a:t>€ 15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bijdrage vader op de kinderrekening: € 75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bijdrage moeder op de kinderrekening: € 15</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plus kinderbijslag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6388993"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Welke bedragen: door en aan wie en op de kinderrekening?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3" name="Rechthoek 2"/>
          <p:cNvSpPr/>
          <p:nvPr/>
        </p:nvSpPr>
        <p:spPr>
          <a:xfrm>
            <a:off x="1401720" y="1866317"/>
            <a:ext cx="6096003" cy="3416317"/>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rPr>
              <a:t>Uitgangpunten:</a:t>
            </a:r>
            <a:br>
              <a:rPr lang="nl-NL" sz="1800" b="0" i="0" u="none" strike="noStrike" kern="1200" cap="none" spc="0" baseline="0">
                <a:solidFill>
                  <a:srgbClr val="000000"/>
                </a:solidFill>
                <a:uFillTx/>
                <a:latin typeface="Calibri"/>
              </a:rPr>
            </a:br>
            <a:r>
              <a:rPr lang="nl-NL" sz="1800" b="0" i="0" u="none" strike="noStrike" kern="1200" cap="none" spc="0" baseline="0">
                <a:solidFill>
                  <a:srgbClr val="000000"/>
                </a:solidFill>
                <a:uFillTx/>
                <a:latin typeface="Calibri"/>
              </a:rPr>
              <a:t>Behoefte vermelden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Pro rato draagkracht ouder 1 </a:t>
            </a:r>
            <a:r>
              <a:rPr lang="nl-NL" sz="1800" b="0" i="0" u="sng" strike="noStrike" kern="1200" cap="none" spc="0" baseline="0">
                <a:solidFill>
                  <a:srgbClr val="000000"/>
                </a:solidFill>
                <a:uFillTx/>
                <a:latin typeface="Calibri"/>
              </a:rPr>
              <a:t>en</a:t>
            </a:r>
            <a:r>
              <a:rPr lang="nl-NL" sz="1800" b="0" i="0" u="none" strike="noStrike" kern="1200" cap="none" spc="0" baseline="0">
                <a:solidFill>
                  <a:srgbClr val="000000"/>
                </a:solidFill>
                <a:uFillTx/>
                <a:latin typeface="Calibri"/>
              </a:rPr>
              <a:t> ouder 2 opnemen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Omvang zorgkosten/verblijfkosten ouder 1 </a:t>
            </a:r>
            <a:r>
              <a:rPr lang="nl-NL" sz="1800" b="0" i="0" u="sng" strike="noStrike" kern="1200" cap="none" spc="0" baseline="0">
                <a:solidFill>
                  <a:srgbClr val="000000"/>
                </a:solidFill>
                <a:uFillTx/>
                <a:latin typeface="Calibri"/>
              </a:rPr>
              <a:t>en</a:t>
            </a:r>
            <a:r>
              <a:rPr lang="nl-NL" sz="1800" b="0" i="0" u="none" strike="noStrike" kern="1200" cap="none" spc="0" baseline="0">
                <a:solidFill>
                  <a:srgbClr val="000000"/>
                </a:solidFill>
                <a:uFillTx/>
                <a:latin typeface="Calibri"/>
              </a:rPr>
              <a:t> ouder 2 vermelden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Opnemen bedrag dat de ene ouder (aanvullend) aan de andere ouder dient te voldoen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dus niet alleen aandeel dat niet-verzorgende ouder aan de verzorgende ouder dient te voldoen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 geeft tevens duidelijkheid tussen ouders omtrent ieders bijdrage in de kosten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1407755" cy="400114"/>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KAL en OSP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3" name="Rechthoek 2"/>
          <p:cNvSpPr/>
          <p:nvPr/>
        </p:nvSpPr>
        <p:spPr>
          <a:xfrm>
            <a:off x="1401720" y="1863007"/>
            <a:ext cx="6096003" cy="2308320"/>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rPr>
              <a:t>Art. 1:395b BW</a:t>
            </a:r>
            <a:r>
              <a:rPr lang="nl-NL" sz="1800" b="0" i="0" u="none" strike="noStrike" kern="1200" cap="none" spc="0" baseline="0">
                <a:solidFill>
                  <a:srgbClr val="000000"/>
                </a:solidFill>
                <a:uFillTx/>
                <a:latin typeface="Calibri"/>
              </a:rPr>
              <a:t>: </a:t>
            </a:r>
            <a:r>
              <a:rPr lang="nl-NL" sz="1800" b="0" i="1" u="none" strike="noStrike" kern="1200" cap="none" spc="0" baseline="0">
                <a:solidFill>
                  <a:srgbClr val="000000"/>
                </a:solidFill>
                <a:uFillTx/>
                <a:latin typeface="Calibri"/>
              </a:rPr>
              <a:t>Heeft de rechter bepaald dat een (stief)ouder (…) terzake van de verzorging en opvoeding van zijn minderjarig (stief)kind moet betalen en is deze verplichting tot aan het meerderjarig worden van het kind van kracht geweest, dan geldt m.i.v. dit tijdstip de rechterlijke beslissing als een tot betaling van het bedrag t.z.v. levensonderhoud en studie als bedoeld in art. 395a van dit boek vermeld.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2642070"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KAL (18-21 jaar) en OSP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3" name="Rechthoek 2"/>
          <p:cNvSpPr/>
          <p:nvPr/>
        </p:nvSpPr>
        <p:spPr>
          <a:xfrm>
            <a:off x="1401720" y="1786518"/>
            <a:ext cx="6096003" cy="3631759"/>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Tengevolge van opnemen pro rato draagkracht </a:t>
            </a:r>
            <a:r>
              <a:rPr lang="nl-NL" sz="1800" b="0" i="1" u="sng" strike="noStrike" kern="1200" cap="none" spc="0" baseline="0">
                <a:solidFill>
                  <a:srgbClr val="000000"/>
                </a:solidFill>
                <a:uFillTx/>
                <a:latin typeface="Calibri"/>
              </a:rPr>
              <a:t>beide </a:t>
            </a:r>
            <a:r>
              <a:rPr lang="nl-NL" sz="1800" b="0" i="0" u="none" strike="noStrike" kern="1200" cap="none" spc="0" baseline="0">
                <a:solidFill>
                  <a:srgbClr val="000000"/>
                </a:solidFill>
                <a:uFillTx/>
                <a:latin typeface="Calibri"/>
              </a:rPr>
              <a:t>ouders in OSP </a:t>
            </a:r>
            <a:r>
              <a:rPr lang="nl-NL" sz="1800" b="0" i="0" u="sng" strike="noStrike" kern="1200" cap="none" spc="0" baseline="0">
                <a:solidFill>
                  <a:srgbClr val="000000"/>
                </a:solidFill>
                <a:uFillTx/>
                <a:latin typeface="Calibri"/>
              </a:rPr>
              <a:t>naast</a:t>
            </a:r>
            <a:r>
              <a:rPr lang="nl-NL" sz="1800" b="0" i="0" u="none" strike="noStrike" kern="1200" cap="none" spc="0" baseline="0">
                <a:solidFill>
                  <a:srgbClr val="000000"/>
                </a:solidFill>
                <a:uFillTx/>
                <a:latin typeface="Calibri"/>
              </a:rPr>
              <a:t>:</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omvang zorgkosten/verblijfkosten ouder 1 </a:t>
            </a:r>
            <a:r>
              <a:rPr lang="nl-NL" sz="1800" b="0" i="0" u="sng" strike="noStrike" kern="1200" cap="none" spc="0" baseline="0">
                <a:solidFill>
                  <a:srgbClr val="000000"/>
                </a:solidFill>
                <a:uFillTx/>
                <a:latin typeface="Calibri"/>
              </a:rPr>
              <a:t>en</a:t>
            </a:r>
            <a:r>
              <a:rPr lang="nl-NL" sz="1800" b="0" i="0" u="none" strike="noStrike" kern="1200" cap="none" spc="0" baseline="0">
                <a:solidFill>
                  <a:srgbClr val="000000"/>
                </a:solidFill>
                <a:uFillTx/>
                <a:latin typeface="Calibri"/>
              </a:rPr>
              <a:t> ouder 2 t.t.v. minderjarig</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bedrag dat de ene ouder (aanvullend) aan de andere ouder dient te voldoen</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V.a. 18 jaar: bedragen opnemen (geïndexeerd) die beide ouders pro rato draagkracht dienen te voldoen</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Gevolg: kind 18-21 jaar heeft executoriale titel</a:t>
            </a:r>
            <a:r>
              <a:rPr lang="nl-NL" sz="1800" b="0" i="0" u="none" strike="noStrike" kern="1200" cap="none" spc="0" baseline="0">
                <a:solidFill>
                  <a:srgbClr val="FF0000"/>
                </a:solidFill>
                <a:uFillTx/>
                <a:latin typeface="Calibri"/>
              </a:rPr>
              <a:t>*</a:t>
            </a:r>
            <a:r>
              <a:rPr lang="nl-NL" sz="1800" b="0" i="0" u="none" strike="noStrike" kern="1200" cap="none" spc="0" baseline="0">
                <a:solidFill>
                  <a:srgbClr val="000000"/>
                </a:solidFill>
                <a:uFillTx/>
                <a:latin typeface="Calibri"/>
              </a:rPr>
              <a:t> voor volledige bedrag (en niet alleen bedrag dat ene ouder aan de andere voldoet)</a:t>
            </a:r>
            <a:br>
              <a:rPr lang="nl-NL" sz="1800" b="0" i="0" u="none" strike="noStrike" kern="1200" cap="none" spc="0" baseline="0">
                <a:solidFill>
                  <a:srgbClr val="000000"/>
                </a:solidFill>
                <a:uFillTx/>
                <a:latin typeface="Calibri"/>
              </a:rPr>
            </a:br>
            <a:endParaRPr lang="nl-NL"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400" b="0" i="0" u="none" strike="noStrike" kern="1200" cap="none" spc="0" baseline="0">
                <a:solidFill>
                  <a:srgbClr val="FF0000"/>
                </a:solidFill>
                <a:uFillTx/>
                <a:latin typeface="Calibri"/>
              </a:rPr>
              <a:t>*</a:t>
            </a:r>
            <a:r>
              <a:rPr lang="nl-NL" sz="1400" b="0" i="0" u="none" strike="noStrike" kern="1200" cap="none" spc="0" baseline="0">
                <a:solidFill>
                  <a:srgbClr val="000000"/>
                </a:solidFill>
                <a:uFillTx/>
                <a:latin typeface="Calibri"/>
              </a:rPr>
              <a:t>mits osp overgenomen in beschikking/not.akte</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2642070"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KAL (18-21 jaar) en OSP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hthoek 1"/>
          <p:cNvSpPr/>
          <p:nvPr/>
        </p:nvSpPr>
        <p:spPr>
          <a:xfrm>
            <a:off x="1401720" y="2071189"/>
            <a:ext cx="7445295" cy="2585323"/>
          </a:xfrm>
          <a:prstGeom prst="rect">
            <a:avLst/>
          </a:prstGeom>
          <a:noFill/>
          <a:ln cap="flat">
            <a:noFill/>
            <a:prstDash val="solid"/>
          </a:ln>
        </p:spPr>
        <p:txBody>
          <a:bodyPr vert="horz" wrap="square" lIns="91440" tIns="45720" rIns="91440" bIns="45720" anchor="t" anchorCtr="0" compatLnSpc="1">
            <a:spAutoFit/>
          </a:bodyPr>
          <a:lstStyle/>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rPr>
              <a:t>Agnes van Wieren</a:t>
            </a:r>
          </a:p>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Meer dan 25 jaar advocaat familierecht BANNING NV ‘s-Hertogenbosch </a:t>
            </a:r>
          </a:p>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Bemiddelaar/mediator (</a:t>
            </a:r>
            <a:r>
              <a:rPr lang="nl-NL" sz="1800" b="0" i="0" u="none" strike="noStrike" kern="1200" cap="none" spc="0" baseline="0" dirty="0" err="1">
                <a:solidFill>
                  <a:srgbClr val="000000"/>
                </a:solidFill>
                <a:uFillTx/>
                <a:latin typeface="Calibri"/>
              </a:rPr>
              <a:t>vFAS</a:t>
            </a:r>
            <a:r>
              <a:rPr lang="nl-NL" sz="1800" b="0" i="0" u="none" strike="noStrike" kern="1200" cap="none" spc="0" baseline="0" dirty="0">
                <a:solidFill>
                  <a:srgbClr val="000000"/>
                </a:solidFill>
                <a:uFillTx/>
                <a:latin typeface="Calibri"/>
              </a:rPr>
              <a:t>)</a:t>
            </a:r>
          </a:p>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err="1">
                <a:solidFill>
                  <a:srgbClr val="000000"/>
                </a:solidFill>
                <a:uFillTx/>
                <a:latin typeface="Calibri"/>
              </a:rPr>
              <a:t>Collaborative</a:t>
            </a:r>
            <a:r>
              <a:rPr lang="nl-NL" sz="1800" b="0" i="0" u="none" strike="noStrike" kern="1200" cap="none" spc="0" baseline="0" dirty="0">
                <a:solidFill>
                  <a:srgbClr val="000000"/>
                </a:solidFill>
                <a:uFillTx/>
                <a:latin typeface="Calibri"/>
              </a:rPr>
              <a:t> </a:t>
            </a:r>
            <a:r>
              <a:rPr lang="nl-NL" sz="1800" b="0" i="0" u="none" strike="noStrike" kern="1200" cap="none" spc="0" baseline="0" dirty="0" err="1">
                <a:solidFill>
                  <a:srgbClr val="000000"/>
                </a:solidFill>
                <a:uFillTx/>
                <a:latin typeface="Calibri"/>
              </a:rPr>
              <a:t>Divorce</a:t>
            </a:r>
            <a:r>
              <a:rPr lang="nl-NL" sz="1800" b="0" i="0" u="none" strike="noStrike" kern="1200" cap="none" spc="0" baseline="0" dirty="0">
                <a:solidFill>
                  <a:srgbClr val="000000"/>
                </a:solidFill>
                <a:uFillTx/>
                <a:latin typeface="Calibri"/>
              </a:rPr>
              <a:t>/Overlegscheiding</a:t>
            </a:r>
          </a:p>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Raadsheer </a:t>
            </a:r>
            <a:r>
              <a:rPr lang="nl-NL" sz="1800" b="0" i="0" u="none" strike="noStrike" kern="1200" cap="none" spc="0" baseline="0" dirty="0" err="1">
                <a:solidFill>
                  <a:srgbClr val="000000"/>
                </a:solidFill>
                <a:uFillTx/>
                <a:latin typeface="Calibri"/>
              </a:rPr>
              <a:t>plv</a:t>
            </a:r>
            <a:r>
              <a:rPr lang="nl-NL" sz="1800" b="0" i="0" u="none" strike="noStrike" kern="1200" cap="none" spc="0" baseline="0" dirty="0">
                <a:solidFill>
                  <a:srgbClr val="000000"/>
                </a:solidFill>
                <a:uFillTx/>
                <a:latin typeface="Calibri"/>
              </a:rPr>
              <a:t>. Hof Amsterdam (v/h ca. 13 jaar rechter </a:t>
            </a:r>
            <a:r>
              <a:rPr lang="nl-NL" sz="1800" b="0" i="0" u="none" strike="noStrike" kern="1200" cap="none" spc="0" baseline="0" dirty="0" err="1">
                <a:solidFill>
                  <a:srgbClr val="000000"/>
                </a:solidFill>
                <a:uFillTx/>
                <a:latin typeface="Calibri"/>
              </a:rPr>
              <a:t>plv</a:t>
            </a:r>
            <a:r>
              <a:rPr lang="nl-NL" sz="1800" b="0" i="0" u="none" strike="noStrike" kern="1200" cap="none" spc="0" baseline="0" dirty="0">
                <a:solidFill>
                  <a:srgbClr val="000000"/>
                </a:solidFill>
                <a:uFillTx/>
                <a:latin typeface="Calibri"/>
              </a:rPr>
              <a:t>.)</a:t>
            </a:r>
          </a:p>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Praktijkdocent </a:t>
            </a:r>
          </a:p>
          <a:p>
            <a:pPr marL="357192" marR="0" lvl="0" indent="-357192"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dirty="0">
                <a:solidFill>
                  <a:srgbClr val="000000"/>
                </a:solidFill>
                <a:uFillTx/>
                <a:latin typeface="Calibri"/>
              </a:rPr>
              <a:t>Voorzitter Cie. Knelpunten Alimentatienormen</a:t>
            </a:r>
            <a:br>
              <a:rPr lang="nl-NL" sz="1800" b="0" i="0" u="none" strike="noStrike" kern="1200" cap="none" spc="0" baseline="0" dirty="0">
                <a:solidFill>
                  <a:srgbClr val="000000"/>
                </a:solidFill>
                <a:uFillTx/>
                <a:latin typeface="Calibri"/>
              </a:rPr>
            </a:br>
            <a:br>
              <a:rPr lang="nl-NL" sz="1800" b="0" i="0" u="none" strike="noStrike" kern="1200" cap="none" spc="0" baseline="0" dirty="0">
                <a:solidFill>
                  <a:srgbClr val="000000"/>
                </a:solidFill>
                <a:uFillTx/>
                <a:latin typeface="Calibri"/>
              </a:rPr>
            </a:br>
            <a:r>
              <a:rPr lang="nl-NL" sz="1800" b="0" i="0" u="none" strike="noStrike" kern="1200" cap="none" spc="0" baseline="0" dirty="0">
                <a:solidFill>
                  <a:srgbClr val="8FAADC"/>
                </a:solidFill>
                <a:uFillTx/>
                <a:latin typeface="Calibri"/>
                <a:hlinkClick r:id="rId2"/>
              </a:rPr>
              <a:t>a.vanwieren@bannning.nl</a:t>
            </a:r>
            <a:endParaRPr lang="nl-NL" sz="1800" b="0" i="0" u="none" strike="noStrike" kern="1200" cap="none" spc="0" baseline="0" dirty="0">
              <a:solidFill>
                <a:srgbClr val="8FAADC"/>
              </a:solidFill>
              <a:uFillTx/>
              <a:latin typeface="Calibri"/>
            </a:endParaRPr>
          </a:p>
        </p:txBody>
      </p:sp>
      <p:sp>
        <p:nvSpPr>
          <p:cNvPr id="3" name="Rechthoek 3"/>
          <p:cNvSpPr/>
          <p:nvPr/>
        </p:nvSpPr>
        <p:spPr>
          <a:xfrm>
            <a:off x="1401720" y="957239"/>
            <a:ext cx="1407755" cy="400114"/>
          </a:xfrm>
          <a:prstGeom prst="rect">
            <a:avLst/>
          </a:prstGeom>
          <a:solidFill>
            <a:srgbClr val="FF0000"/>
          </a:solidFill>
          <a:ln cap="flat">
            <a:noFill/>
            <a:prstDash val="solid"/>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0" i="0" u="none" strike="noStrike" kern="1200" cap="none" spc="0" baseline="0">
                <a:solidFill>
                  <a:srgbClr val="FFFFFF"/>
                </a:solidFill>
                <a:uFillTx/>
                <a:latin typeface="Calibri"/>
              </a:rPr>
              <a:t>Wie ben ik?</a:t>
            </a:r>
          </a:p>
        </p:txBody>
      </p:sp>
      <p:pic>
        <p:nvPicPr>
          <p:cNvPr id="4" name="Afbeelding 4"/>
          <p:cNvPicPr>
            <a:picLocks noChangeAspect="1"/>
          </p:cNvPicPr>
          <p:nvPr/>
        </p:nvPicPr>
        <p:blipFill>
          <a:blip r:embed="rId3"/>
          <a:stretch>
            <a:fillRect/>
          </a:stretch>
        </p:blipFill>
        <p:spPr>
          <a:xfrm>
            <a:off x="148544" y="6310082"/>
            <a:ext cx="1253176" cy="401860"/>
          </a:xfrm>
          <a:prstGeom prst="rect">
            <a:avLst/>
          </a:prstGeom>
          <a:noFill/>
          <a:ln cap="flat">
            <a:noFill/>
          </a:ln>
        </p:spPr>
      </p:pic>
      <p:sp>
        <p:nvSpPr>
          <p:cNvPr id="5" name="Tijdelijke aanduiding voor voettekst 5"/>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pic>
        <p:nvPicPr>
          <p:cNvPr id="6" name="Afbeelding 7"/>
          <p:cNvPicPr>
            <a:picLocks noChangeAspect="1"/>
          </p:cNvPicPr>
          <p:nvPr/>
        </p:nvPicPr>
        <p:blipFill>
          <a:blip r:embed="rId4"/>
          <a:stretch>
            <a:fillRect/>
          </a:stretch>
        </p:blipFill>
        <p:spPr>
          <a:xfrm>
            <a:off x="9363140" y="957239"/>
            <a:ext cx="1980178" cy="1980178"/>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Rechthoek 1"/>
          <p:cNvSpPr/>
          <p:nvPr/>
        </p:nvSpPr>
        <p:spPr>
          <a:xfrm>
            <a:off x="1401720" y="2544976"/>
            <a:ext cx="6096003" cy="1200332"/>
          </a:xfrm>
          <a:prstGeom prst="rect">
            <a:avLst/>
          </a:prstGeom>
          <a:noFill/>
          <a:ln cap="flat">
            <a:noFill/>
            <a:prstDash val="solid"/>
          </a:ln>
        </p:spPr>
        <p:txBody>
          <a:bodyPr vert="horz" wrap="square" lIns="91440" tIns="45720" rIns="91440" bIns="45720" anchor="t" anchorCtr="0" compatLnSpc="1">
            <a:spAutoFit/>
          </a:bodyPr>
          <a:lstStyle/>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Zorgkorting/zorgkosten</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Kinderrekening of kind van de rekening?</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Co-ouderschap</a:t>
            </a:r>
          </a:p>
          <a:p>
            <a:pPr marL="285750" marR="0" lvl="0" indent="-285750" algn="l" defTabSz="914400" rtl="0" fontAlgn="auto" hangingPunct="1">
              <a:lnSpc>
                <a:spcPct val="100000"/>
              </a:lnSpc>
              <a:spcBef>
                <a:spcPts val="0"/>
              </a:spcBef>
              <a:spcAft>
                <a:spcPts val="0"/>
              </a:spcAft>
              <a:buSzPct val="100000"/>
              <a:buFont typeface="Wingdings" pitchFamily="2"/>
              <a:buChar char="§"/>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OSP en Kinderalimentatie </a:t>
            </a:r>
            <a:endParaRPr lang="nl-NL" sz="1800" b="0" i="0" u="none" strike="noStrike" kern="1200" cap="none" spc="0" baseline="0">
              <a:solidFill>
                <a:srgbClr val="000000"/>
              </a:solidFill>
              <a:uFillTx/>
              <a:latin typeface="Calibri"/>
            </a:endParaRPr>
          </a:p>
        </p:txBody>
      </p:sp>
      <p:pic>
        <p:nvPicPr>
          <p:cNvPr id="4" name="Afbeelding 4"/>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5"/>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1407755" cy="400114"/>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Programma</a:t>
            </a:r>
            <a:endParaRPr lang="nl-NL" sz="2000" b="0" i="0" u="none" strike="noStrike" kern="1200" cap="none" spc="0" baseline="0" dirty="0">
              <a:solidFill>
                <a:srgbClr val="FFFFFF"/>
              </a:solidFill>
              <a:uFillTx/>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Rechthoek 1"/>
          <p:cNvSpPr/>
          <p:nvPr/>
        </p:nvSpPr>
        <p:spPr>
          <a:xfrm>
            <a:off x="1401720" y="2261695"/>
            <a:ext cx="6096003" cy="2769991"/>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‘Standaardregeling’</a:t>
            </a:r>
            <a:r>
              <a:rPr lang="nl-NL" sz="1800" b="0" i="0" u="none" strike="noStrike" kern="1200" cap="none" spc="0" baseline="0">
                <a:solidFill>
                  <a:srgbClr val="000000"/>
                </a:solidFill>
                <a:uFillTx/>
                <a:latin typeface="Wingdings" pitchFamily="2"/>
                <a:ea typeface="MS PGothic" pitchFamily="34"/>
              </a:rPr>
              <a:t></a:t>
            </a:r>
            <a:r>
              <a:rPr lang="nl-NL" sz="1800" b="0" i="0" u="none" strike="noStrike" kern="1200" cap="none" spc="0" baseline="0">
                <a:solidFill>
                  <a:srgbClr val="000000"/>
                </a:solidFill>
                <a:uFillTx/>
                <a:latin typeface="Calibri"/>
                <a:ea typeface="MS PGothic" pitchFamily="34"/>
              </a:rPr>
              <a:t> 15% zorgkorting </a:t>
            </a: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d.i. 1 x p. 14 dagen + 3 wk per jaar (ca. 67 dagen)(= ca. 18% van de tijd), tenzij…</a:t>
            </a: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endParaRPr lang="nl-NL" sz="800" b="0" i="0" u="none" strike="noStrike" kern="1200" cap="none" spc="0" baseline="0">
              <a:solidFill>
                <a:srgbClr val="000000"/>
              </a:solidFill>
              <a:uFillTx/>
              <a:latin typeface="Calibri"/>
              <a:ea typeface="MS PGothic" pitchFamily="34"/>
            </a:endParaRP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Bij ruimere zorgregeling: </a:t>
            </a: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	- bijv. </a:t>
            </a:r>
            <a:r>
              <a:rPr lang="nl-NL" sz="1800" b="0" i="1" u="none" strike="noStrike" kern="1200" cap="none" spc="0" baseline="0">
                <a:solidFill>
                  <a:srgbClr val="000000"/>
                </a:solidFill>
                <a:uFillTx/>
                <a:latin typeface="Calibri"/>
                <a:ea typeface="MS PGothic" pitchFamily="34"/>
              </a:rPr>
              <a:t>gemiddeld</a:t>
            </a:r>
            <a:r>
              <a:rPr lang="nl-NL" sz="1800" b="0" i="0" u="none" strike="noStrike" kern="1200" cap="none" spc="0" baseline="0">
                <a:solidFill>
                  <a:srgbClr val="000000"/>
                </a:solidFill>
                <a:uFillTx/>
                <a:latin typeface="Calibri"/>
                <a:ea typeface="MS PGothic" pitchFamily="34"/>
              </a:rPr>
              <a:t> 2 dg.p.wk: 25% zorgkorting</a:t>
            </a: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	- bijv. </a:t>
            </a:r>
            <a:r>
              <a:rPr lang="nl-NL" sz="1800" b="0" i="1" u="none" strike="noStrike" kern="1200" cap="none" spc="0" baseline="0">
                <a:solidFill>
                  <a:srgbClr val="000000"/>
                </a:solidFill>
                <a:uFillTx/>
                <a:latin typeface="Calibri"/>
                <a:ea typeface="MS PGothic" pitchFamily="34"/>
              </a:rPr>
              <a:t>gemiddeld</a:t>
            </a:r>
            <a:r>
              <a:rPr lang="nl-NL" sz="1800" b="0" i="0" u="none" strike="noStrike" kern="1200" cap="none" spc="0" baseline="0">
                <a:solidFill>
                  <a:srgbClr val="000000"/>
                </a:solidFill>
                <a:uFillTx/>
                <a:latin typeface="Calibri"/>
                <a:ea typeface="MS PGothic" pitchFamily="34"/>
              </a:rPr>
              <a:t> 3 dg.p.wk: 35%  zorgkorting</a:t>
            </a: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ea typeface="MS PGothic" pitchFamily="34"/>
              </a:rPr>
              <a:t>Let op</a:t>
            </a:r>
            <a:r>
              <a:rPr lang="nl-NL" sz="1800" b="0" i="0" u="none" strike="noStrike" kern="1200" cap="none" spc="0" baseline="0">
                <a:solidFill>
                  <a:srgbClr val="000000"/>
                </a:solidFill>
                <a:uFillTx/>
                <a:latin typeface="Calibri"/>
                <a:ea typeface="MS PGothic" pitchFamily="34"/>
              </a:rPr>
              <a:t>: het gaat om het aantal dagen en niet het percentage van de tijd!</a:t>
            </a: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endParaRPr lang="nl-NL" sz="800" b="0" i="0" u="none" strike="noStrike" kern="1200" cap="none" spc="0" baseline="0">
              <a:solidFill>
                <a:srgbClr val="000000"/>
              </a:solidFill>
              <a:uFillTx/>
              <a:latin typeface="Calibri"/>
              <a:ea typeface="MS PGothic" pitchFamily="34"/>
            </a:endParaRPr>
          </a:p>
          <a:p>
            <a:pPr marL="0" marR="0" lvl="0" indent="0" algn="l" defTabSz="914400" rtl="0" fontAlgn="auto" hangingPunct="1">
              <a:lnSpc>
                <a:spcPct val="100000"/>
              </a:lnSpc>
              <a:spcBef>
                <a:spcPts val="0"/>
              </a:spcBef>
              <a:spcAft>
                <a:spcPts val="0"/>
              </a:spcAft>
              <a:buNone/>
              <a:tabLst>
                <a:tab pos="180978" algn="l"/>
              </a:tabLst>
              <a:defRPr sz="1800" b="0" i="0" u="none" strike="noStrike" kern="0" cap="none" spc="0" baseline="0">
                <a:solidFill>
                  <a:srgbClr val="000000"/>
                </a:solidFill>
                <a:uFillTx/>
              </a:defRPr>
            </a:pPr>
            <a:r>
              <a:rPr lang="nl-NL" sz="1400" b="0" i="0" u="none" strike="noStrike" kern="1200" cap="none" spc="0" baseline="0">
                <a:solidFill>
                  <a:srgbClr val="000000"/>
                </a:solidFill>
                <a:uFillTx/>
                <a:latin typeface="Calibri"/>
                <a:ea typeface="MS PGothic" pitchFamily="34"/>
              </a:rPr>
              <a:t>Andere percentages zijn mogelijk (zie REP 2013/3: mr.  A.Roelvink-Verhoeff)</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2871299"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a:defRPr sz="1800" b="0" i="0" u="none" strike="noStrike" kern="0" cap="none" spc="0" baseline="0">
                <a:solidFill>
                  <a:srgbClr val="000000"/>
                </a:solidFill>
                <a:uFillTx/>
              </a:defRPr>
            </a:pPr>
            <a:r>
              <a:rPr lang="nl-NL" sz="2000" dirty="0">
                <a:solidFill>
                  <a:srgbClr val="FFFFFF"/>
                </a:solidFill>
              </a:rPr>
              <a:t>Zorgkorting </a:t>
            </a:r>
            <a:r>
              <a:rPr lang="nl-NL" sz="2000" dirty="0" err="1">
                <a:solidFill>
                  <a:srgbClr val="FFFFFF"/>
                </a:solidFill>
              </a:rPr>
              <a:t>vs</a:t>
            </a:r>
            <a:r>
              <a:rPr lang="nl-NL" sz="2000" dirty="0">
                <a:solidFill>
                  <a:srgbClr val="FFFFFF"/>
                </a:solidFill>
              </a:rPr>
              <a:t> zorgkosten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3" name="Rechthoek 2"/>
          <p:cNvSpPr/>
          <p:nvPr/>
        </p:nvSpPr>
        <p:spPr>
          <a:xfrm>
            <a:off x="1401720" y="2412223"/>
            <a:ext cx="6096003" cy="183742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9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Op welke kostenposten ziet de zorgkorting?</a:t>
            </a:r>
          </a:p>
          <a:p>
            <a:pPr marL="0" marR="0" lvl="0" indent="0" algn="l" defTabSz="914400" rtl="0" fontAlgn="auto" hangingPunct="1">
              <a:lnSpc>
                <a:spcPct val="90000"/>
              </a:lnSpc>
              <a:spcBef>
                <a:spcPts val="0"/>
              </a:spcBef>
              <a:spcAft>
                <a:spcPts val="0"/>
              </a:spcAft>
              <a:buNone/>
              <a:tabLst>
                <a:tab pos="180978" algn="l"/>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MS PGothic" pitchFamily="34"/>
            </a:endParaRPr>
          </a:p>
          <a:p>
            <a:pPr marL="357192" marR="0" lvl="0" indent="-357192" algn="l" defTabSz="914400" rtl="0" fontAlgn="auto" hangingPunct="1">
              <a:lnSpc>
                <a:spcPct val="9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Geen zorgkorting over bijv. kosten kinderopvang (en/of andere extra kosten)!!</a:t>
            </a:r>
          </a:p>
          <a:p>
            <a:pPr marL="357192" marR="0" lvl="0" indent="-357192" algn="l" defTabSz="914400" rtl="0" fontAlgn="auto" hangingPunct="1">
              <a:lnSpc>
                <a:spcPct val="90000"/>
              </a:lnSpc>
              <a:spcBef>
                <a:spcPts val="0"/>
              </a:spcBef>
              <a:spcAft>
                <a:spcPts val="0"/>
              </a:spcAft>
              <a:buNone/>
              <a:tabLst>
                <a:tab pos="180978" algn="l"/>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MS PGothic" pitchFamily="34"/>
            </a:endParaRPr>
          </a:p>
          <a:p>
            <a:pPr marL="357192" marR="0" lvl="0" indent="-357192" algn="l" defTabSz="914400" rtl="0" fontAlgn="auto" hangingPunct="1">
              <a:lnSpc>
                <a:spcPct val="90000"/>
              </a:lnSpc>
              <a:spcBef>
                <a:spcPts val="0"/>
              </a:spcBef>
              <a:spcAft>
                <a:spcPts val="0"/>
              </a:spcAft>
              <a:buNone/>
              <a:tabLst>
                <a:tab pos="180978" algn="l"/>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Wordt berekend over aandeel van de ouders in de kosten (bedrag uit de Behoeftetabel)</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2871299"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Zorgkorting </a:t>
            </a:r>
            <a:r>
              <a:rPr lang="nl-NL" sz="2000" dirty="0" err="1">
                <a:solidFill>
                  <a:srgbClr val="FFFFFF"/>
                </a:solidFill>
              </a:rPr>
              <a:t>vs</a:t>
            </a:r>
            <a:r>
              <a:rPr lang="nl-NL" sz="2000" dirty="0">
                <a:solidFill>
                  <a:srgbClr val="FFFFFF"/>
                </a:solidFill>
              </a:rPr>
              <a:t> zorgkosten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3" name="Rechthoek 2"/>
          <p:cNvSpPr/>
          <p:nvPr/>
        </p:nvSpPr>
        <p:spPr>
          <a:xfrm>
            <a:off x="1401720" y="1866518"/>
            <a:ext cx="6096003" cy="3693316"/>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1" i="0" u="none" strike="noStrike" kern="1200" cap="none" spc="0" baseline="0">
                <a:solidFill>
                  <a:srgbClr val="000000"/>
                </a:solidFill>
                <a:uFillTx/>
                <a:latin typeface="Calibri"/>
                <a:ea typeface="ＭＳ Ｐゴシック" pitchFamily="34"/>
              </a:rPr>
              <a:t>Uitgangspunt zorgkorting: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ea typeface="ＭＳ Ｐゴシック" pitchFamily="34"/>
              </a:rPr>
              <a:t>Verzorgende ouder/hoofdverblijf kind:</a:t>
            </a: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ＭＳ Ｐゴシック" pitchFamily="34"/>
              </a:rPr>
              <a:t>voldoet vaste lasten, zoals schoolgeld, contributie voor sport, kleding, etc.</a:t>
            </a: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1" u="none" strike="noStrike" kern="1200" cap="none" spc="0" baseline="0">
                <a:solidFill>
                  <a:srgbClr val="FF0000"/>
                </a:solidFill>
                <a:uFillTx/>
                <a:latin typeface="Calibri"/>
                <a:ea typeface="ＭＳ Ｐゴシック" pitchFamily="34"/>
              </a:rPr>
              <a:t>Verblijfsoverstijgende </a:t>
            </a:r>
            <a:r>
              <a:rPr lang="nl-NL" sz="1800" b="0" i="0" u="none" strike="noStrike" kern="1200" cap="none" spc="0" baseline="0">
                <a:solidFill>
                  <a:srgbClr val="FF0000"/>
                </a:solidFill>
                <a:uFillTx/>
                <a:latin typeface="Calibri"/>
                <a:ea typeface="ＭＳ Ｐゴシック" pitchFamily="34"/>
              </a:rPr>
              <a:t>kosten</a:t>
            </a:r>
            <a:r>
              <a:rPr lang="nl-NL" sz="1800" b="0" i="1" u="none" strike="noStrike" kern="1200" cap="none" spc="0" baseline="0">
                <a:solidFill>
                  <a:srgbClr val="FF0000"/>
                </a:solidFill>
                <a:uFillTx/>
                <a:latin typeface="Calibri"/>
                <a:ea typeface="ＭＳ Ｐゴシック" pitchFamily="34"/>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ＭＳ Ｐゴシック"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sng" strike="noStrike" kern="1200" cap="none" spc="0" baseline="0">
                <a:solidFill>
                  <a:srgbClr val="000000"/>
                </a:solidFill>
                <a:uFillTx/>
                <a:latin typeface="Calibri"/>
                <a:ea typeface="ＭＳ Ｐゴシック" pitchFamily="34"/>
              </a:rPr>
              <a:t>Niet-in-hoofdzaak verzorgende ouder: </a:t>
            </a:r>
            <a:endParaRPr lang="nl-NL" sz="1800" b="0" i="0" u="none" strike="noStrike" kern="1200" cap="none" spc="0" baseline="0">
              <a:solidFill>
                <a:srgbClr val="000000"/>
              </a:solidFill>
              <a:uFillTx/>
              <a:latin typeface="Calibri"/>
              <a:ea typeface="ＭＳ Ｐゴシック" pitchFamily="34"/>
            </a:endParaRP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ＭＳ Ｐゴシック" pitchFamily="34"/>
              </a:rPr>
              <a:t>voorziet ten dele – </a:t>
            </a:r>
            <a:r>
              <a:rPr lang="nl-NL" sz="1800" b="0" i="1" u="none" strike="noStrike" kern="1200" cap="none" spc="0" baseline="0">
                <a:solidFill>
                  <a:srgbClr val="000000"/>
                </a:solidFill>
                <a:uFillTx/>
                <a:latin typeface="Calibri"/>
                <a:ea typeface="ＭＳ Ｐゴシック" pitchFamily="34"/>
              </a:rPr>
              <a:t>in natura</a:t>
            </a:r>
            <a:r>
              <a:rPr lang="nl-NL" sz="1800" b="0" i="0" u="none" strike="noStrike" kern="1200" cap="none" spc="0" baseline="0">
                <a:solidFill>
                  <a:srgbClr val="000000"/>
                </a:solidFill>
                <a:uFillTx/>
                <a:latin typeface="Calibri"/>
                <a:ea typeface="ＭＳ Ｐゴシック" pitchFamily="34"/>
              </a:rPr>
              <a:t> – in behoefte kind </a:t>
            </a:r>
            <a:r>
              <a:rPr lang="nl-NL" sz="1800" b="0" i="0" u="none" strike="noStrike" kern="1200" cap="none" spc="0" baseline="0">
                <a:solidFill>
                  <a:srgbClr val="000000"/>
                </a:solidFill>
                <a:uFillTx/>
                <a:latin typeface="Wingdings" pitchFamily="2"/>
                <a:ea typeface="ＭＳ Ｐゴシック" pitchFamily="34"/>
              </a:rPr>
              <a:t></a:t>
            </a:r>
            <a:r>
              <a:rPr lang="nl-NL" sz="1800" b="0" i="0" u="none" strike="noStrike" kern="1200" cap="none" spc="0" baseline="0">
                <a:solidFill>
                  <a:srgbClr val="000000"/>
                </a:solidFill>
                <a:uFillTx/>
                <a:latin typeface="Calibri"/>
                <a:ea typeface="ＭＳ Ｐゴシック" pitchFamily="34"/>
              </a:rPr>
              <a:t> lagere kosten  voor verzorgende ouder (eten, drinken, vakantie?)</a:t>
            </a: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1" u="none" strike="noStrike" kern="1200" cap="none" spc="0" baseline="0">
                <a:solidFill>
                  <a:srgbClr val="FF0000"/>
                </a:solidFill>
                <a:uFillTx/>
                <a:latin typeface="Calibri"/>
                <a:ea typeface="ＭＳ Ｐゴシック" pitchFamily="34"/>
              </a:rPr>
              <a:t>Verblijfskosten</a:t>
            </a:r>
            <a:endParaRPr lang="nl-NL" sz="1800" b="0" i="0" u="none" strike="noStrike" kern="1200" cap="none" spc="0" baseline="0">
              <a:solidFill>
                <a:srgbClr val="000000"/>
              </a:solidFill>
              <a:uFillTx/>
              <a:latin typeface="Calibri"/>
              <a:ea typeface="ＭＳ Ｐゴシック" pitchFamily="34"/>
            </a:endParaRP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ＭＳ Ｐゴシック"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ＭＳ Ｐゴシック" pitchFamily="34"/>
              </a:rPr>
              <a:t>Zorgkorting gaat ten laste van pro rato aandeel draagkracht (mits beide ouders samen voldoende draagkracht)</a:t>
            </a: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3418885"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a:solidFill>
                  <a:srgbClr val="FFFFFF"/>
                </a:solidFill>
              </a:rPr>
              <a:t>Zorgkorting/-kosten waarvoor?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3" name="Rechthoek 2"/>
          <p:cNvSpPr/>
          <p:nvPr/>
        </p:nvSpPr>
        <p:spPr>
          <a:xfrm>
            <a:off x="1401720" y="1938153"/>
            <a:ext cx="5767934" cy="378565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ＭＳ Ｐゴシック" pitchFamily="34"/>
              </a:rPr>
              <a:t>Behoefte kinderalimentatie is gebaseerd op NGI + aantal kinderen + leeftijd kinderen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ＭＳ Ｐゴシック"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ＭＳ Ｐゴシック" pitchFamily="34"/>
              </a:rPr>
              <a:t>Rapport Alimentatienormen 2017 (pag. 7)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400" b="0" i="0" u="none" strike="noStrike" kern="1200" cap="none" spc="0" baseline="0">
                <a:solidFill>
                  <a:srgbClr val="000000"/>
                </a:solidFill>
                <a:uFillTx/>
                <a:latin typeface="Calibri"/>
                <a:ea typeface="ＭＳ Ｐゴシック" pitchFamily="34"/>
              </a:rPr>
              <a:t>‘</a:t>
            </a:r>
            <a:r>
              <a:rPr lang="nl-NL" sz="1800" b="0" i="1" u="none" strike="noStrike" kern="1200" cap="none" spc="0" baseline="0">
                <a:solidFill>
                  <a:srgbClr val="000000"/>
                </a:solidFill>
                <a:uFillTx/>
                <a:latin typeface="Calibri"/>
              </a:rPr>
              <a:t>Voor de bepaling van het </a:t>
            </a:r>
            <a:r>
              <a:rPr lang="nl-NL" sz="1800" b="0" i="1" u="sng" strike="noStrike" kern="1200" cap="none" spc="0" baseline="0">
                <a:solidFill>
                  <a:srgbClr val="000000"/>
                </a:solidFill>
                <a:uFillTx/>
                <a:latin typeface="Calibri"/>
              </a:rPr>
              <a:t>eigen aandeel van de ouders</a:t>
            </a:r>
            <a:r>
              <a:rPr lang="nl-NL" sz="1800" b="0" i="1" u="none" strike="noStrike" kern="1200" cap="none" spc="0" baseline="0">
                <a:solidFill>
                  <a:srgbClr val="000000"/>
                </a:solidFill>
                <a:uFillTx/>
                <a:latin typeface="Calibri"/>
              </a:rPr>
              <a:t> in de kosten van kinderen is de kinderbijslag van de gevonden kosten afgetrokken. Deze uitgangspunten vormen de basis van de tabel die in de bijlage ‘tarieven en tabellen' onder 28 is opgenomen en die periodiek wordt aangepast</a:t>
            </a:r>
            <a:r>
              <a:rPr lang="nl-NL" sz="1800" b="0" i="0" u="none" strike="noStrike" kern="1200" cap="none" spc="0" baseline="0">
                <a:solidFill>
                  <a:srgbClr val="000000"/>
                </a:solidFill>
                <a:uFillTx/>
                <a:latin typeface="Calibri"/>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ＭＳ Ｐゴシック"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ＭＳ Ｐゴシック" pitchFamily="34"/>
              </a:rPr>
              <a:t>Stel: behoefte kind op grond van de behoeftetabel is </a:t>
            </a:r>
            <a:r>
              <a:rPr lang="nl-NL" sz="1800" b="0" i="0" u="none" strike="noStrike" kern="1200" cap="none" spc="0" baseline="0">
                <a:solidFill>
                  <a:srgbClr val="000000"/>
                </a:solidFill>
                <a:uFillTx/>
                <a:latin typeface="Calibri"/>
              </a:rPr>
              <a:t>€</a:t>
            </a:r>
            <a:r>
              <a:rPr lang="nl-NL" sz="1800" b="0" i="0" u="none" strike="noStrike" kern="1200" cap="none" spc="0" baseline="0">
                <a:solidFill>
                  <a:srgbClr val="000000"/>
                </a:solidFill>
                <a:uFillTx/>
                <a:latin typeface="Calibri"/>
                <a:ea typeface="ＭＳ Ｐゴシック" pitchFamily="34"/>
              </a:rPr>
              <a:t> 300 per maand </a:t>
            </a:r>
            <a:r>
              <a:rPr lang="nl-NL" sz="1800" b="0" i="0" u="none" strike="noStrike" kern="1200" cap="none" spc="0" baseline="0">
                <a:solidFill>
                  <a:srgbClr val="000000"/>
                </a:solidFill>
                <a:uFillTx/>
                <a:latin typeface="Wingdings" pitchFamily="2"/>
                <a:ea typeface="ＭＳ Ｐゴシック" pitchFamily="34"/>
              </a:rPr>
              <a:t></a:t>
            </a:r>
            <a:r>
              <a:rPr lang="nl-NL" sz="1800" b="0" i="0" u="none" strike="noStrike" kern="1200" cap="none" spc="0" baseline="0">
                <a:solidFill>
                  <a:srgbClr val="000000"/>
                </a:solidFill>
                <a:uFillTx/>
                <a:latin typeface="Calibri"/>
                <a:ea typeface="ＭＳ Ｐゴシック" pitchFamily="34"/>
              </a:rPr>
              <a:t> totale kosten zijn derhalve </a:t>
            </a:r>
            <a:r>
              <a:rPr lang="nl-NL" sz="1800" b="0" i="0" u="none" strike="noStrike" kern="1200" cap="none" spc="0" baseline="0">
                <a:solidFill>
                  <a:srgbClr val="000000"/>
                </a:solidFill>
                <a:uFillTx/>
                <a:latin typeface="Calibri"/>
              </a:rPr>
              <a:t>€ 300 + Kinderbijslag</a:t>
            </a:r>
            <a:endParaRPr lang="nl-NL" sz="1800" b="0" i="0" u="none" strike="noStrike" kern="1200" cap="none" spc="0" baseline="0">
              <a:solidFill>
                <a:srgbClr val="000000"/>
              </a:solidFill>
              <a:uFillTx/>
              <a:latin typeface="Calibri"/>
              <a:ea typeface="ＭＳ Ｐゴシック" pitchFamily="34"/>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1641988"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rPr>
              <a:t>Behoefte kind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3" name="Rechthoek 2"/>
          <p:cNvSpPr/>
          <p:nvPr/>
        </p:nvSpPr>
        <p:spPr>
          <a:xfrm>
            <a:off x="1401720" y="2104985"/>
            <a:ext cx="6096003" cy="2308320"/>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Bij gemiddeld </a:t>
            </a:r>
            <a:r>
              <a:rPr lang="nl-NL" sz="1800" b="0" i="0" u="sng" strike="noStrike" kern="1200" cap="none" spc="0" baseline="0">
                <a:solidFill>
                  <a:srgbClr val="000000"/>
                </a:solidFill>
                <a:uFillTx/>
                <a:latin typeface="Calibri"/>
                <a:ea typeface="MS PGothic" pitchFamily="34"/>
              </a:rPr>
              <a:t>&gt;</a:t>
            </a:r>
            <a:r>
              <a:rPr lang="nl-NL" sz="1800" b="0" i="0" u="none" strike="noStrike" kern="1200" cap="none" spc="0" baseline="0">
                <a:solidFill>
                  <a:srgbClr val="000000"/>
                </a:solidFill>
                <a:uFillTx/>
                <a:latin typeface="Calibri"/>
                <a:ea typeface="MS PGothic" pitchFamily="34"/>
              </a:rPr>
              <a:t> 3/3,5 dag per week verblijf van de kinderen bij de ‘andere ouder’ is sprake van een zorgkorting (lees: verblijfskosten) van 35% over bedrag in de Behoeftetabel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a typeface="MS PGothic" pitchFamily="34"/>
            </a:endParaRPr>
          </a:p>
          <a:p>
            <a:pPr marL="0" marR="0" lvl="0" indent="0" algn="l"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Gevolg:</a:t>
            </a:r>
          </a:p>
          <a:p>
            <a:pPr marL="0" marR="0" lvl="0" indent="0" algn="l" defTabSz="914400" rtl="0" fontAlgn="auto" hangingPunct="1">
              <a:lnSpc>
                <a:spcPct val="100000"/>
              </a:lnSpc>
              <a:spcBef>
                <a:spcPts val="0"/>
              </a:spcBef>
              <a:spcAft>
                <a:spcPts val="0"/>
              </a:spcAft>
              <a:buSzPct val="100000"/>
              <a:buFont typeface="Wingdings" pitchFamily="2"/>
              <a:buChar char="v"/>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totale </a:t>
            </a:r>
            <a:r>
              <a:rPr lang="nl-NL" sz="1800" b="0" i="1" u="none" strike="noStrike" kern="1200" cap="none" spc="0" baseline="0">
                <a:solidFill>
                  <a:srgbClr val="000000"/>
                </a:solidFill>
                <a:uFillTx/>
                <a:latin typeface="Calibri"/>
                <a:ea typeface="MS PGothic" pitchFamily="34"/>
              </a:rPr>
              <a:t>verblijfkosten</a:t>
            </a:r>
            <a:r>
              <a:rPr lang="nl-NL" sz="1800" b="0" i="0" u="none" strike="noStrike" kern="1200" cap="none" spc="0" baseline="0">
                <a:solidFill>
                  <a:srgbClr val="000000"/>
                </a:solidFill>
                <a:uFillTx/>
                <a:latin typeface="Calibri"/>
                <a:ea typeface="MS PGothic" pitchFamily="34"/>
              </a:rPr>
              <a:t> zijn: 2 x 35% = 70% van de behoefte</a:t>
            </a:r>
          </a:p>
          <a:p>
            <a:pPr marL="0" marR="0" lvl="0" indent="0" algn="l" defTabSz="914400" rtl="0" fontAlgn="auto" hangingPunct="1">
              <a:lnSpc>
                <a:spcPct val="100000"/>
              </a:lnSpc>
              <a:spcBef>
                <a:spcPts val="0"/>
              </a:spcBef>
              <a:spcAft>
                <a:spcPts val="0"/>
              </a:spcAft>
              <a:buSzPct val="100000"/>
              <a:buFont typeface="Wingdings" pitchFamily="2"/>
              <a:buChar char="v"/>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ea typeface="MS PGothic" pitchFamily="34"/>
              </a:rPr>
              <a:t>totale </a:t>
            </a:r>
            <a:r>
              <a:rPr lang="nl-NL" sz="1800" b="0" i="1" u="none" strike="noStrike" kern="1200" cap="none" spc="0" baseline="0">
                <a:solidFill>
                  <a:srgbClr val="000000"/>
                </a:solidFill>
                <a:uFillTx/>
                <a:latin typeface="Calibri"/>
                <a:ea typeface="MS PGothic" pitchFamily="34"/>
              </a:rPr>
              <a:t>verblijfsoverstijgende kosten</a:t>
            </a:r>
            <a:r>
              <a:rPr lang="nl-NL" sz="1800" b="0" i="0" u="none" strike="noStrike" kern="1200" cap="none" spc="0" baseline="0">
                <a:solidFill>
                  <a:srgbClr val="000000"/>
                </a:solidFill>
                <a:uFillTx/>
                <a:latin typeface="Calibri"/>
                <a:ea typeface="MS PGothic" pitchFamily="34"/>
              </a:rPr>
              <a:t>: 30% + kinderbijslag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5149167"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dirty="0">
                <a:solidFill>
                  <a:srgbClr val="FFFFFF"/>
                </a:solidFill>
                <a:ea typeface="MS PGothic" pitchFamily="34"/>
              </a:rPr>
              <a:t>Verblijfskosten vs. </a:t>
            </a:r>
            <a:r>
              <a:rPr lang="nl-NL" sz="2000" dirty="0" err="1">
                <a:solidFill>
                  <a:srgbClr val="FFFFFF"/>
                </a:solidFill>
                <a:ea typeface="MS PGothic" pitchFamily="34"/>
              </a:rPr>
              <a:t>verblijfsoverstijgende</a:t>
            </a:r>
            <a:r>
              <a:rPr lang="nl-NL" sz="2000" dirty="0">
                <a:solidFill>
                  <a:srgbClr val="FFFFFF"/>
                </a:solidFill>
                <a:ea typeface="MS PGothic" pitchFamily="34"/>
              </a:rPr>
              <a:t> kosten</a:t>
            </a:r>
            <a:endParaRPr lang="nl-NL" sz="2000" dirty="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Rechthoek 1"/>
          <p:cNvSpPr/>
          <p:nvPr/>
        </p:nvSpPr>
        <p:spPr>
          <a:xfrm>
            <a:off x="1401720" y="950619"/>
            <a:ext cx="2743830" cy="400114"/>
          </a:xfrm>
          <a:prstGeom prst="rect">
            <a:avLst/>
          </a:prstGeom>
          <a:solidFill>
            <a:srgbClr val="FF0000"/>
          </a:solidFill>
          <a:ln cap="flat">
            <a:noFill/>
            <a:prstDash val="solid"/>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2000" b="0" i="0" u="none" strike="noStrike" kern="1200" cap="none" spc="0" baseline="0" dirty="0">
                <a:solidFill>
                  <a:srgbClr val="FFFFFF"/>
                </a:solidFill>
                <a:uFillTx/>
                <a:latin typeface="Calibri"/>
              </a:rPr>
              <a:t>Zorgkorting = zorgkosten</a:t>
            </a:r>
          </a:p>
        </p:txBody>
      </p:sp>
      <p:sp>
        <p:nvSpPr>
          <p:cNvPr id="3" name="Rechthoek 2"/>
          <p:cNvSpPr/>
          <p:nvPr/>
        </p:nvSpPr>
        <p:spPr>
          <a:xfrm>
            <a:off x="1401720" y="1868384"/>
            <a:ext cx="6096003" cy="3970315"/>
          </a:xfrm>
          <a:prstGeom prst="rect">
            <a:avLst/>
          </a:prstGeom>
          <a:noFill/>
          <a:ln cap="flat">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cs typeface="Times New Roman"/>
              </a:rPr>
              <a:t>Niet alleen </a:t>
            </a:r>
            <a:r>
              <a:rPr lang="nl-NL" sz="1800" b="0" i="1" u="none" strike="noStrike" kern="1200" cap="none" spc="0" baseline="0">
                <a:solidFill>
                  <a:srgbClr val="000000"/>
                </a:solidFill>
                <a:uFillTx/>
                <a:latin typeface="Calibri"/>
                <a:cs typeface="Times New Roman"/>
              </a:rPr>
              <a:t>verzorgende ouder </a:t>
            </a:r>
            <a:r>
              <a:rPr lang="nl-NL" sz="1800" b="0" i="0" u="none" strike="noStrike" kern="1200" cap="none" spc="0" baseline="0">
                <a:solidFill>
                  <a:srgbClr val="000000"/>
                </a:solidFill>
                <a:uFillTx/>
                <a:latin typeface="Calibri"/>
                <a:cs typeface="Times New Roman"/>
              </a:rPr>
              <a:t>heeft aanspraak op bijdrage voor kind, maar ook de </a:t>
            </a:r>
            <a:r>
              <a:rPr lang="nl-NL" sz="1800" b="0" i="1" u="none" strike="noStrike" kern="1200" cap="none" spc="0" baseline="0">
                <a:solidFill>
                  <a:srgbClr val="000000"/>
                </a:solidFill>
                <a:uFillTx/>
                <a:latin typeface="Calibri"/>
                <a:cs typeface="Times New Roman"/>
              </a:rPr>
              <a:t>niet-verzorgende</a:t>
            </a:r>
            <a:r>
              <a:rPr lang="nl-NL" sz="1800" b="0" i="0" u="none" strike="noStrike" kern="1200" cap="none" spc="0" baseline="0">
                <a:solidFill>
                  <a:srgbClr val="000000"/>
                </a:solidFill>
                <a:uFillTx/>
                <a:latin typeface="Calibri"/>
                <a:cs typeface="Times New Roman"/>
              </a:rPr>
              <a:t> </a:t>
            </a:r>
            <a:r>
              <a:rPr lang="nl-NL" sz="1800" b="0" i="1" u="none" strike="noStrike" kern="1200" cap="none" spc="0" baseline="0">
                <a:solidFill>
                  <a:srgbClr val="000000"/>
                </a:solidFill>
                <a:uFillTx/>
                <a:latin typeface="Calibri"/>
                <a:cs typeface="Times New Roman"/>
              </a:rPr>
              <a:t>ouder (</a:t>
            </a:r>
            <a:r>
              <a:rPr lang="nl-NL" sz="1800" b="0" i="0" u="none" strike="noStrike" kern="1200" cap="none" spc="0" baseline="0">
                <a:solidFill>
                  <a:srgbClr val="000000"/>
                </a:solidFill>
                <a:uFillTx/>
                <a:latin typeface="Calibri"/>
                <a:cs typeface="Times New Roman"/>
              </a:rPr>
              <a:t>mits voldoende draagkracht)</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cs typeface="Times New Roman"/>
            </a:endParaRPr>
          </a:p>
          <a:p>
            <a:pPr marL="0" marR="0" lvl="0" indent="0" algn="just"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cs typeface="Times New Roman"/>
              </a:rPr>
              <a:t>art. 1:392 BW: maakt geen onderscheid tussen verzorgende vs. niet-verzorgende ouder</a:t>
            </a:r>
          </a:p>
          <a:p>
            <a:pPr marL="0" marR="0" lvl="0" indent="0" algn="just" defTabSz="914400" rtl="0" fontAlgn="auto" hangingPunct="1">
              <a:lnSpc>
                <a:spcPct val="100000"/>
              </a:lnSpc>
              <a:spcBef>
                <a:spcPts val="0"/>
              </a:spcBef>
              <a:spcAft>
                <a:spcPts val="0"/>
              </a:spcAft>
              <a:buSzPct val="100000"/>
              <a:buFont typeface="Wingdings" pitchFamily="2"/>
              <a:buChar char="à"/>
              <a:tabLst/>
              <a:defRPr sz="1800" b="0" i="0" u="none" strike="noStrike" kern="0" cap="none" spc="0" baseline="0">
                <a:solidFill>
                  <a:srgbClr val="000000"/>
                </a:solidFill>
                <a:uFillTx/>
              </a:defRPr>
            </a:pPr>
            <a:r>
              <a:rPr lang="nl-NL" sz="1800" b="0" i="0" u="none" strike="noStrike" kern="1200" cap="none" spc="0" baseline="0">
                <a:solidFill>
                  <a:srgbClr val="000000"/>
                </a:solidFill>
                <a:uFillTx/>
                <a:latin typeface="Calibri"/>
                <a:cs typeface="Times New Roman"/>
              </a:rPr>
              <a:t>Zie ook Voorwoord Rapport Alimentatienormen 2017:</a:t>
            </a:r>
          </a:p>
          <a:p>
            <a:pPr marL="357192" marR="0" lvl="0" indent="-357192" algn="l" defTabSz="914400" rtl="0" fontAlgn="auto" hangingPunct="1">
              <a:lnSpc>
                <a:spcPct val="100000"/>
              </a:lnSpc>
              <a:spcBef>
                <a:spcPts val="0"/>
              </a:spcBef>
              <a:spcAft>
                <a:spcPts val="0"/>
              </a:spcAft>
              <a:buNone/>
              <a:tabLst>
                <a:tab pos="357192" algn="l"/>
              </a:tabLst>
              <a:defRPr sz="1800" b="0" i="0" u="none" strike="noStrike" kern="0" cap="none" spc="0" baseline="0">
                <a:solidFill>
                  <a:srgbClr val="000000"/>
                </a:solidFill>
                <a:uFillTx/>
              </a:defRPr>
            </a:pPr>
            <a:r>
              <a:rPr lang="nl-NL" sz="1800" b="0" i="1" u="none" strike="noStrike" kern="1200" cap="none" spc="0" baseline="0">
                <a:solidFill>
                  <a:srgbClr val="000000"/>
                </a:solidFill>
                <a:uFillTx/>
                <a:latin typeface="Calibri"/>
              </a:rPr>
              <a:t>	Op pagina 4 is onder het kopje ‘Alimentatie na scheiding’ de term ‘niet-verzorgende ouder’ vervangen door ‘ouder’ om duidelijk te maken dat in bepaalde gevallen ook de ouder bij wie de kinderen hun hoofdverblijfplaats hebben verplicht kan zijn kinderalimentatie aan de andere (niet-verzorgende) ouder te betalen;</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000000"/>
              </a:solidFill>
              <a:uFillTx/>
              <a:latin typeface="Calibri"/>
              <a:cs typeface="Times New Roman"/>
            </a:endParaRPr>
          </a:p>
        </p:txBody>
      </p:sp>
      <p:pic>
        <p:nvPicPr>
          <p:cNvPr id="4" name="Afbeelding 3"/>
          <p:cNvPicPr>
            <a:picLocks noChangeAspect="1"/>
          </p:cNvPicPr>
          <p:nvPr/>
        </p:nvPicPr>
        <p:blipFill>
          <a:blip r:embed="rId2"/>
          <a:stretch>
            <a:fillRect/>
          </a:stretch>
        </p:blipFill>
        <p:spPr>
          <a:xfrm>
            <a:off x="148544" y="6310082"/>
            <a:ext cx="1253176" cy="401860"/>
          </a:xfrm>
          <a:prstGeom prst="rect">
            <a:avLst/>
          </a:prstGeom>
          <a:noFill/>
          <a:ln cap="flat">
            <a:noFill/>
          </a:ln>
        </p:spPr>
      </p:pic>
      <p:sp>
        <p:nvSpPr>
          <p:cNvPr id="5" name="Tijdelijke aanduiding voor voettekst 4"/>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200" b="0" i="0" u="none" strike="noStrike" kern="1200" cap="none" spc="0" baseline="0" dirty="0">
                <a:solidFill>
                  <a:srgbClr val="898989"/>
                </a:solidFill>
                <a:uFillTx/>
                <a:latin typeface="Calibri"/>
              </a:rPr>
              <a:t>Split-Online Congres 2017 © A.R. van Wieren (BANNING NV)</a:t>
            </a:r>
          </a:p>
        </p:txBody>
      </p:sp>
      <p:sp>
        <p:nvSpPr>
          <p:cNvPr id="6" name="Rechthoek 3"/>
          <p:cNvSpPr/>
          <p:nvPr/>
        </p:nvSpPr>
        <p:spPr>
          <a:xfrm>
            <a:off x="1401720" y="957239"/>
            <a:ext cx="2783134" cy="400110"/>
          </a:xfrm>
          <a:prstGeom prst="rect">
            <a:avLst/>
          </a:prstGeom>
          <a:solidFill>
            <a:srgbClr val="FF0000"/>
          </a:solidFill>
          <a:ln cap="flat">
            <a:noFill/>
            <a:prstDash val="solid"/>
          </a:ln>
        </p:spPr>
        <p:txBody>
          <a:bodyPr vert="horz" wrap="none" lIns="91440" tIns="45720" rIns="91440" bIns="45720" anchor="t" anchorCtr="0" compatLnSpc="1">
            <a:spAutoFit/>
          </a:bodyPr>
          <a:lstStyle/>
          <a:p>
            <a:pPr lvl="0">
              <a:defRPr sz="1800" b="0" i="0" u="none" strike="noStrike" kern="0" cap="none" spc="0" baseline="0">
                <a:solidFill>
                  <a:srgbClr val="000000"/>
                </a:solidFill>
                <a:uFillTx/>
              </a:defRPr>
            </a:pPr>
            <a:r>
              <a:rPr lang="nl-NL" sz="2000">
                <a:solidFill>
                  <a:srgbClr val="FFFFFF"/>
                </a:solidFill>
              </a:rPr>
              <a:t>Zorgkorting = zorgkosten</a:t>
            </a:r>
          </a:p>
        </p:txBody>
      </p:sp>
    </p:spTree>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1227</Words>
  <Application>Microsoft Office PowerPoint</Application>
  <PresentationFormat>Breedbeeld</PresentationFormat>
  <Paragraphs>160</Paragraphs>
  <Slides>18</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18</vt:i4>
      </vt:variant>
    </vt:vector>
  </HeadingPairs>
  <TitlesOfParts>
    <vt:vector size="26" baseType="lpstr">
      <vt:lpstr>ＭＳ Ｐゴシック</vt:lpstr>
      <vt:lpstr>ＭＳ Ｐゴシック</vt:lpstr>
      <vt:lpstr>Arial</vt:lpstr>
      <vt:lpstr>Calibri</vt:lpstr>
      <vt:lpstr>Calibri Light</vt:lpstr>
      <vt:lpstr>Times New Roman</vt:lpstr>
      <vt:lpstr>Wingdings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Albert Rozendal</dc:creator>
  <cp:lastModifiedBy>Albert Rozendal</cp:lastModifiedBy>
  <cp:revision>11</cp:revision>
  <dcterms:created xsi:type="dcterms:W3CDTF">2017-12-12T17:57:10Z</dcterms:created>
  <dcterms:modified xsi:type="dcterms:W3CDTF">2017-12-13T13:32:21Z</dcterms:modified>
</cp:coreProperties>
</file>